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8" r:id="rId4"/>
  </p:sldMasterIdLst>
  <p:notesMasterIdLst>
    <p:notesMasterId r:id="rId15"/>
  </p:notesMasterIdLst>
  <p:sldIdLst>
    <p:sldId id="331" r:id="rId5"/>
    <p:sldId id="351" r:id="rId6"/>
    <p:sldId id="354" r:id="rId7"/>
    <p:sldId id="342" r:id="rId8"/>
    <p:sldId id="355" r:id="rId9"/>
    <p:sldId id="333" r:id="rId10"/>
    <p:sldId id="348" r:id="rId11"/>
    <p:sldId id="357" r:id="rId12"/>
    <p:sldId id="328" r:id="rId13"/>
    <p:sldId id="336" r:id="rId14"/>
  </p:sldIdLst>
  <p:sldSz cx="12192000" cy="6858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Light" panose="00000400000000000000" pitchFamily="2" charset="0"/>
      <p:regular r:id="rId22"/>
      <p:italic r:id="rId23"/>
    </p:embeddedFont>
    <p:embeddedFont>
      <p:font typeface="Montserrat SemiBold" panose="00000700000000000000" pitchFamily="2" charset="0"/>
      <p:bold r:id="rId24"/>
      <p:boldItalic r:id="rId2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DCD"/>
    <a:srgbClr val="A4A0CF"/>
    <a:srgbClr val="E5E4EE"/>
    <a:srgbClr val="D2D0E9"/>
    <a:srgbClr val="A39ED4"/>
    <a:srgbClr val="E1E0EF"/>
    <a:srgbClr val="373737"/>
    <a:srgbClr val="7F7F7F"/>
    <a:srgbClr val="9DB0AE"/>
    <a:srgbClr val="CFC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8" autoAdjust="0"/>
    <p:restoredTop sz="94960" autoAdjust="0"/>
  </p:normalViewPr>
  <p:slideViewPr>
    <p:cSldViewPr snapToGrid="0" showGuides="1">
      <p:cViewPr varScale="1">
        <p:scale>
          <a:sx n="89" d="100"/>
          <a:sy n="89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 Light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 Light" panose="00000400000000000000" pitchFamily="2" charset="0"/>
              </a:defRPr>
            </a:lvl1pPr>
          </a:lstStyle>
          <a:p>
            <a:fld id="{282164E7-EB56-43C2-A5F4-C83CE62CC293}" type="datetimeFigureOut">
              <a:rPr lang="de-DE" smtClean="0"/>
              <a:pPr/>
              <a:t>13.04.2023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 Light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 Light" panose="00000400000000000000" pitchFamily="2" charset="0"/>
              </a:defRPr>
            </a:lvl1pPr>
          </a:lstStyle>
          <a:p>
            <a:fld id="{18075626-607C-4227-8FEF-F9FC18FD122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31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Light" panose="000004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Light" panose="000004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Light" panose="000004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Light" panose="000004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Light" panose="000004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Content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7707F3-5F0C-32C1-AAFE-B47E4C9C20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478465"/>
            <a:ext cx="11160124" cy="41040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3000" b="0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Placeholder Montserrat </a:t>
            </a:r>
            <a:r>
              <a:rPr lang="en-US" err="1"/>
              <a:t>Semibold</a:t>
            </a:r>
            <a:r>
              <a:rPr lang="en-US"/>
              <a:t> 30 </a:t>
            </a:r>
            <a:r>
              <a:rPr lang="en-US" err="1"/>
              <a:t>Punkt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6391E-B8AE-C899-8450-BB6B48C245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89" y="6174296"/>
            <a:ext cx="1531874" cy="4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550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4201" userDrawn="1">
          <p15:clr>
            <a:srgbClr val="FBAE40"/>
          </p15:clr>
        </p15:guide>
        <p15:guide id="8" orient="horz" pos="3906" userDrawn="1">
          <p15:clr>
            <a:srgbClr val="FBAE40"/>
          </p15:clr>
        </p15:guide>
        <p15:guide id="9" orient="horz" pos="754" userDrawn="1">
          <p15:clr>
            <a:srgbClr val="FBAE40"/>
          </p15:clr>
        </p15:guide>
        <p15:guide id="10" pos="7673" userDrawn="1">
          <p15:clr>
            <a:srgbClr val="FBAE40"/>
          </p15:clr>
        </p15:guide>
        <p15:guide id="11" userDrawn="1">
          <p15:clr>
            <a:srgbClr val="FBAE40"/>
          </p15:clr>
        </p15:guide>
        <p15:guide id="12" orient="horz" pos="2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Color">
    <p:bg>
      <p:bgPr>
        <a:solidFill>
          <a:srgbClr val="ABB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fik 1">
            <a:extLst>
              <a:ext uri="{FF2B5EF4-FFF2-40B4-BE49-F238E27FC236}">
                <a16:creationId xmlns:a16="http://schemas.microsoft.com/office/drawing/2014/main" id="{70F3760B-8438-DF9A-C5BA-1FB443B19233}"/>
              </a:ext>
            </a:extLst>
          </p:cNvPr>
          <p:cNvGrpSpPr/>
          <p:nvPr userDrawn="1"/>
        </p:nvGrpSpPr>
        <p:grpSpPr>
          <a:xfrm flipH="1">
            <a:off x="0" y="-16738"/>
            <a:ext cx="3175199" cy="2919328"/>
            <a:chOff x="4567251" y="3674418"/>
            <a:chExt cx="717025" cy="659244"/>
          </a:xfrm>
          <a:solidFill>
            <a:schemeClr val="bg1"/>
          </a:solidFill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475E0E4E-58D8-7C19-18DB-1654B14B6AF8}"/>
                </a:ext>
              </a:extLst>
            </p:cNvPr>
            <p:cNvSpPr/>
            <p:nvPr/>
          </p:nvSpPr>
          <p:spPr>
            <a:xfrm>
              <a:off x="4567251" y="3780837"/>
              <a:ext cx="694640" cy="552824"/>
            </a:xfrm>
            <a:custGeom>
              <a:avLst/>
              <a:gdLst>
                <a:gd name="connsiteX0" fmla="*/ 216204 w 694640"/>
                <a:gd name="connsiteY0" fmla="*/ 192264 h 552824"/>
                <a:gd name="connsiteX1" fmla="*/ 694641 w 694640"/>
                <a:gd name="connsiteY1" fmla="*/ 0 h 552824"/>
                <a:gd name="connsiteX2" fmla="*/ 156513 w 694640"/>
                <a:gd name="connsiteY2" fmla="*/ 111922 h 552824"/>
                <a:gd name="connsiteX3" fmla="*/ 123125 w 694640"/>
                <a:gd name="connsiteY3" fmla="*/ 552825 h 552824"/>
                <a:gd name="connsiteX4" fmla="*/ 216204 w 694640"/>
                <a:gd name="connsiteY4" fmla="*/ 192264 h 5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640" h="552824">
                  <a:moveTo>
                    <a:pt x="216204" y="192264"/>
                  </a:moveTo>
                  <a:cubicBezTo>
                    <a:pt x="383295" y="112826"/>
                    <a:pt x="592216" y="196108"/>
                    <a:pt x="694641" y="0"/>
                  </a:cubicBezTo>
                  <a:cubicBezTo>
                    <a:pt x="549557" y="110414"/>
                    <a:pt x="323152" y="36704"/>
                    <a:pt x="156513" y="111922"/>
                  </a:cubicBezTo>
                  <a:cubicBezTo>
                    <a:pt x="-62055" y="210578"/>
                    <a:pt x="-31154" y="403068"/>
                    <a:pt x="123125" y="552825"/>
                  </a:cubicBezTo>
                  <a:cubicBezTo>
                    <a:pt x="37582" y="420252"/>
                    <a:pt x="67654" y="262884"/>
                    <a:pt x="216204" y="192264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7E585283-6277-63B7-D39B-8A1FC3669EFD}"/>
                </a:ext>
              </a:extLst>
            </p:cNvPr>
            <p:cNvSpPr/>
            <p:nvPr/>
          </p:nvSpPr>
          <p:spPr>
            <a:xfrm>
              <a:off x="4612747" y="3674418"/>
              <a:ext cx="582067" cy="268611"/>
            </a:xfrm>
            <a:custGeom>
              <a:avLst/>
              <a:gdLst>
                <a:gd name="connsiteX0" fmla="*/ 582068 w 582067"/>
                <a:gd name="connsiteY0" fmla="*/ 0 h 268611"/>
                <a:gd name="connsiteX1" fmla="*/ 581766 w 582067"/>
                <a:gd name="connsiteY1" fmla="*/ 226 h 268611"/>
                <a:gd name="connsiteX2" fmla="*/ 119308 w 582067"/>
                <a:gd name="connsiteY2" fmla="*/ 158047 h 268611"/>
                <a:gd name="connsiteX3" fmla="*/ 0 w 582067"/>
                <a:gd name="connsiteY3" fmla="*/ 268612 h 268611"/>
                <a:gd name="connsiteX4" fmla="*/ 101672 w 582067"/>
                <a:gd name="connsiteY4" fmla="*/ 187214 h 268611"/>
                <a:gd name="connsiteX5" fmla="*/ 582068 w 582067"/>
                <a:gd name="connsiteY5" fmla="*/ 75 h 26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67" h="268611">
                  <a:moveTo>
                    <a:pt x="582068" y="0"/>
                  </a:moveTo>
                  <a:cubicBezTo>
                    <a:pt x="582068" y="0"/>
                    <a:pt x="581841" y="151"/>
                    <a:pt x="581766" y="226"/>
                  </a:cubicBezTo>
                  <a:cubicBezTo>
                    <a:pt x="472709" y="157067"/>
                    <a:pt x="278108" y="84638"/>
                    <a:pt x="119308" y="158047"/>
                  </a:cubicBezTo>
                  <a:cubicBezTo>
                    <a:pt x="62631" y="184275"/>
                    <a:pt x="22912" y="223089"/>
                    <a:pt x="0" y="268612"/>
                  </a:cubicBezTo>
                  <a:cubicBezTo>
                    <a:pt x="23666" y="235676"/>
                    <a:pt x="57506" y="207564"/>
                    <a:pt x="101672" y="187214"/>
                  </a:cubicBezTo>
                  <a:cubicBezTo>
                    <a:pt x="269592" y="109585"/>
                    <a:pt x="477608" y="195053"/>
                    <a:pt x="582068" y="7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D99362E6-EC9E-D1AA-2AF3-F92DA42D9F5D}"/>
                </a:ext>
              </a:extLst>
            </p:cNvPr>
            <p:cNvSpPr/>
            <p:nvPr/>
          </p:nvSpPr>
          <p:spPr>
            <a:xfrm>
              <a:off x="4695673" y="4046733"/>
              <a:ext cx="588603" cy="283613"/>
            </a:xfrm>
            <a:custGeom>
              <a:avLst/>
              <a:gdLst>
                <a:gd name="connsiteX0" fmla="*/ 191489 w 588603"/>
                <a:gd name="connsiteY0" fmla="*/ 305 h 283613"/>
                <a:gd name="connsiteX1" fmla="*/ 20780 w 588603"/>
                <a:gd name="connsiteY1" fmla="*/ 283613 h 283613"/>
                <a:gd name="connsiteX2" fmla="*/ 204301 w 588603"/>
                <a:gd name="connsiteY2" fmla="*/ 74090 h 283613"/>
                <a:gd name="connsiteX3" fmla="*/ 588603 w 588603"/>
                <a:gd name="connsiteY3" fmla="*/ 106649 h 283613"/>
                <a:gd name="connsiteX4" fmla="*/ 191414 w 588603"/>
                <a:gd name="connsiteY4" fmla="*/ 305 h 2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603" h="283613">
                  <a:moveTo>
                    <a:pt x="191489" y="305"/>
                  </a:moveTo>
                  <a:cubicBezTo>
                    <a:pt x="12264" y="-7383"/>
                    <a:pt x="-31902" y="131671"/>
                    <a:pt x="20780" y="283613"/>
                  </a:cubicBezTo>
                  <a:cubicBezTo>
                    <a:pt x="8269" y="166190"/>
                    <a:pt x="81301" y="71226"/>
                    <a:pt x="204301" y="74090"/>
                  </a:cubicBezTo>
                  <a:cubicBezTo>
                    <a:pt x="342677" y="77255"/>
                    <a:pt x="454222" y="203195"/>
                    <a:pt x="588603" y="106649"/>
                  </a:cubicBezTo>
                  <a:cubicBezTo>
                    <a:pt x="454523" y="131596"/>
                    <a:pt x="328056" y="6183"/>
                    <a:pt x="191414" y="30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B93DFE0-C921-436F-EB0A-243327275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174" y="2983265"/>
            <a:ext cx="7616942" cy="10821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INSERT PRESENTATION TITLE HERE AND WE HAVE TWO LINES.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309115-7CFC-49DC-D4E5-209E80524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5116" y="5115926"/>
            <a:ext cx="2916744" cy="11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le Slid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9B432B-E114-08BE-0361-E932AEB5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4" t="25326" r="18555" b="254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66ECB1B-A18C-50D2-CC65-F353F3244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3802" y="4166961"/>
            <a:ext cx="3449681" cy="1381655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37286326-1BDA-7942-F71E-BCB9DAA3CC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791" y="1872692"/>
            <a:ext cx="75374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3200" dirty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de-DE" sz="3200">
                <a:solidFill>
                  <a:schemeClr val="bg1"/>
                </a:solidFill>
                <a:latin typeface="Montserrat SemiBold" panose="00000700000000000000" pitchFamily="2" charset="0"/>
              </a:rPr>
              <a:t>INSERT PRESENTATION TITLE HERE AND WE HAVE TWO LINES.</a:t>
            </a:r>
          </a:p>
        </p:txBody>
      </p:sp>
    </p:spTree>
    <p:extLst>
      <p:ext uri="{BB962C8B-B14F-4D97-AF65-F5344CB8AC3E}">
        <p14:creationId xmlns:p14="http://schemas.microsoft.com/office/powerpoint/2010/main" val="123566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875D31-C790-D53C-CAAD-35CBA8475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23448" r="18696" b="28084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90F7A07-AD53-6323-C7FB-021FAC95158B}"/>
              </a:ext>
            </a:extLst>
          </p:cNvPr>
          <p:cNvSpPr txBox="1"/>
          <p:nvPr userDrawn="1"/>
        </p:nvSpPr>
        <p:spPr>
          <a:xfrm>
            <a:off x="2946398" y="3866110"/>
            <a:ext cx="62907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Part of the e&amp;Co. Projects GmbH </a:t>
            </a:r>
            <a:r>
              <a:rPr kumimoji="0" lang="de-DE" sz="16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| 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Bellevuestr. 1 | 10785 Berlin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>
                <a:solidFill>
                  <a:schemeClr val="bg1"/>
                </a:solidFill>
                <a:latin typeface="Montserrat" panose="02000505000000020004" pitchFamily="2" charset="0"/>
              </a:rPr>
              <a:t>www.rainhackers.com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CA5078-AAED-ADED-946D-C46FAD888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3057" y="2091267"/>
            <a:ext cx="3645883" cy="14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- Content Slide with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7707F3-5F0C-32C1-AAFE-B47E4C9C20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478465"/>
            <a:ext cx="11160124" cy="41040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3000" b="0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Placeholder Montserrat </a:t>
            </a:r>
            <a:r>
              <a:rPr lang="en-US" err="1"/>
              <a:t>Semibold</a:t>
            </a:r>
            <a:r>
              <a:rPr lang="en-US"/>
              <a:t> 30 </a:t>
            </a:r>
            <a:r>
              <a:rPr lang="en-US" err="1"/>
              <a:t>Punkt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6391E-B8AE-C899-8450-BB6B48C245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89" y="6174296"/>
            <a:ext cx="1531874" cy="494791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966F3BEC-A0FE-7633-71FE-B88F14DF9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571" y="1207608"/>
            <a:ext cx="9383712" cy="49768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de-DE"/>
              <a:t>Platzhalter Text Montserrat Light 16 Punkt – </a:t>
            </a:r>
            <a:r>
              <a:rPr lang="de-DE" err="1"/>
              <a:t>click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3906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278" userDrawn="1">
          <p15:clr>
            <a:srgbClr val="FBAE40"/>
          </p15:clr>
        </p15:guide>
        <p15:guide id="11" userDrawn="1">
          <p15:clr>
            <a:srgbClr val="FBAE40"/>
          </p15:clr>
        </p15:guide>
        <p15:guide id="1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- Content Slide with bottom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E63A7F5-A1A7-395A-B5DD-FCA84815A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7F6FE"/>
              </a:clrFrom>
              <a:clrTo>
                <a:srgbClr val="F7F6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46252" r="31666" b="50039"/>
          <a:stretch/>
        </p:blipFill>
        <p:spPr>
          <a:xfrm>
            <a:off x="1" y="6048462"/>
            <a:ext cx="12192000" cy="809526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7707F3-5F0C-32C1-AAFE-B47E4C9C20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478465"/>
            <a:ext cx="11160124" cy="41040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3000" b="0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Placeholder Montserrat </a:t>
            </a:r>
            <a:r>
              <a:rPr lang="en-US" err="1"/>
              <a:t>Semibold</a:t>
            </a:r>
            <a:r>
              <a:rPr lang="en-US"/>
              <a:t> 30 </a:t>
            </a:r>
            <a:r>
              <a:rPr lang="en-US" err="1"/>
              <a:t>Punkt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4DD84D-1410-A0F5-3F3A-0C3C020C3D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7732" y="6177839"/>
            <a:ext cx="1531874" cy="494791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331BC357-5475-739A-5604-EDAD706E05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571" y="1207609"/>
            <a:ext cx="9383712" cy="42025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de-DE"/>
              <a:t>Platzhalter Text Montserrat Light 16 Punkt – </a:t>
            </a:r>
            <a:r>
              <a:rPr lang="de-DE" err="1"/>
              <a:t>click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01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3906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pos="7673">
          <p15:clr>
            <a:srgbClr val="FBAE40"/>
          </p15:clr>
        </p15:guide>
        <p15:guide id="11">
          <p15:clr>
            <a:srgbClr val="FBAE40"/>
          </p15:clr>
        </p15:guide>
        <p15:guide id="12" orient="horz" pos="2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Content Slide no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8571390-79C9-7D73-7287-DBF93622F7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478465"/>
            <a:ext cx="11160124" cy="41040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3000" b="0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Placeholder Montserrat </a:t>
            </a:r>
            <a:r>
              <a:rPr lang="en-US" err="1"/>
              <a:t>Semibold</a:t>
            </a:r>
            <a:r>
              <a:rPr lang="en-US"/>
              <a:t> 30 </a:t>
            </a:r>
            <a:r>
              <a:rPr lang="en-US" err="1"/>
              <a:t>Punkt</a:t>
            </a:r>
            <a:endParaRPr lang="en-US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1C8F914-BA7F-81CA-834F-7A8B1BBD26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464" y="1514475"/>
            <a:ext cx="9075736" cy="3686175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lnSpc>
                <a:spcPct val="100000"/>
              </a:lnSpc>
              <a:defRPr sz="1600"/>
            </a:lvl1pPr>
            <a:lvl2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542925" indent="-223838">
              <a:lnSpc>
                <a:spcPct val="100000"/>
              </a:lnSpc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80679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3906">
          <p15:clr>
            <a:srgbClr val="FBAE40"/>
          </p15:clr>
        </p15:guide>
        <p15:guide id="9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-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DFE0500-2A98-5C89-84FB-890C7CF4D703}"/>
              </a:ext>
            </a:extLst>
          </p:cNvPr>
          <p:cNvSpPr/>
          <p:nvPr userDrawn="1"/>
        </p:nvSpPr>
        <p:spPr>
          <a:xfrm>
            <a:off x="0" y="1674"/>
            <a:ext cx="12192001" cy="68580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2000505000000020004" pitchFamily="2" charset="0"/>
            </a:endParaRPr>
          </a:p>
        </p:txBody>
      </p:sp>
      <p:sp>
        <p:nvSpPr>
          <p:cNvPr id="36" name="Textplatzhalter 7">
            <a:extLst>
              <a:ext uri="{FF2B5EF4-FFF2-40B4-BE49-F238E27FC236}">
                <a16:creationId xmlns:a16="http://schemas.microsoft.com/office/drawing/2014/main" id="{2B42EB98-E236-6571-0152-2A9A0C291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478465"/>
            <a:ext cx="11160124" cy="41040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Placeholder Montserrat </a:t>
            </a:r>
            <a:r>
              <a:rPr lang="en-US" err="1"/>
              <a:t>Semibold</a:t>
            </a:r>
            <a:r>
              <a:rPr lang="en-US"/>
              <a:t> 30 </a:t>
            </a:r>
            <a:r>
              <a:rPr lang="en-US" err="1"/>
              <a:t>Punkt</a:t>
            </a:r>
            <a:endParaRPr lang="en-US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FDC3F54-CE39-032B-44DC-65263EBA96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89" y="6174296"/>
            <a:ext cx="1531874" cy="4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6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02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Color">
    <p:bg>
      <p:bgPr>
        <a:solidFill>
          <a:srgbClr val="C2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fik 1">
            <a:extLst>
              <a:ext uri="{FF2B5EF4-FFF2-40B4-BE49-F238E27FC236}">
                <a16:creationId xmlns:a16="http://schemas.microsoft.com/office/drawing/2014/main" id="{16911EB6-EADE-3823-2EF3-F4101963F93E}"/>
              </a:ext>
            </a:extLst>
          </p:cNvPr>
          <p:cNvGrpSpPr/>
          <p:nvPr/>
        </p:nvGrpSpPr>
        <p:grpSpPr>
          <a:xfrm flipH="1">
            <a:off x="0" y="-16738"/>
            <a:ext cx="3175199" cy="2919328"/>
            <a:chOff x="4567251" y="3674418"/>
            <a:chExt cx="717025" cy="659244"/>
          </a:xfrm>
          <a:solidFill>
            <a:schemeClr val="bg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2DFA31B-DE61-0B63-4EAD-06C41CA35911}"/>
                </a:ext>
              </a:extLst>
            </p:cNvPr>
            <p:cNvSpPr/>
            <p:nvPr/>
          </p:nvSpPr>
          <p:spPr>
            <a:xfrm>
              <a:off x="4567251" y="3780837"/>
              <a:ext cx="694640" cy="552824"/>
            </a:xfrm>
            <a:custGeom>
              <a:avLst/>
              <a:gdLst>
                <a:gd name="connsiteX0" fmla="*/ 216204 w 694640"/>
                <a:gd name="connsiteY0" fmla="*/ 192264 h 552824"/>
                <a:gd name="connsiteX1" fmla="*/ 694641 w 694640"/>
                <a:gd name="connsiteY1" fmla="*/ 0 h 552824"/>
                <a:gd name="connsiteX2" fmla="*/ 156513 w 694640"/>
                <a:gd name="connsiteY2" fmla="*/ 111922 h 552824"/>
                <a:gd name="connsiteX3" fmla="*/ 123125 w 694640"/>
                <a:gd name="connsiteY3" fmla="*/ 552825 h 552824"/>
                <a:gd name="connsiteX4" fmla="*/ 216204 w 694640"/>
                <a:gd name="connsiteY4" fmla="*/ 192264 h 5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640" h="552824">
                  <a:moveTo>
                    <a:pt x="216204" y="192264"/>
                  </a:moveTo>
                  <a:cubicBezTo>
                    <a:pt x="383295" y="112826"/>
                    <a:pt x="592216" y="196108"/>
                    <a:pt x="694641" y="0"/>
                  </a:cubicBezTo>
                  <a:cubicBezTo>
                    <a:pt x="549557" y="110414"/>
                    <a:pt x="323152" y="36704"/>
                    <a:pt x="156513" y="111922"/>
                  </a:cubicBezTo>
                  <a:cubicBezTo>
                    <a:pt x="-62055" y="210578"/>
                    <a:pt x="-31154" y="403068"/>
                    <a:pt x="123125" y="552825"/>
                  </a:cubicBezTo>
                  <a:cubicBezTo>
                    <a:pt x="37582" y="420252"/>
                    <a:pt x="67654" y="262884"/>
                    <a:pt x="216204" y="192264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97DE30A4-03C9-AB9D-252D-F6E7E0D7CF15}"/>
                </a:ext>
              </a:extLst>
            </p:cNvPr>
            <p:cNvSpPr/>
            <p:nvPr/>
          </p:nvSpPr>
          <p:spPr>
            <a:xfrm>
              <a:off x="4612747" y="3674418"/>
              <a:ext cx="582067" cy="268611"/>
            </a:xfrm>
            <a:custGeom>
              <a:avLst/>
              <a:gdLst>
                <a:gd name="connsiteX0" fmla="*/ 582068 w 582067"/>
                <a:gd name="connsiteY0" fmla="*/ 0 h 268611"/>
                <a:gd name="connsiteX1" fmla="*/ 581766 w 582067"/>
                <a:gd name="connsiteY1" fmla="*/ 226 h 268611"/>
                <a:gd name="connsiteX2" fmla="*/ 119308 w 582067"/>
                <a:gd name="connsiteY2" fmla="*/ 158047 h 268611"/>
                <a:gd name="connsiteX3" fmla="*/ 0 w 582067"/>
                <a:gd name="connsiteY3" fmla="*/ 268612 h 268611"/>
                <a:gd name="connsiteX4" fmla="*/ 101672 w 582067"/>
                <a:gd name="connsiteY4" fmla="*/ 187214 h 268611"/>
                <a:gd name="connsiteX5" fmla="*/ 582068 w 582067"/>
                <a:gd name="connsiteY5" fmla="*/ 75 h 26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67" h="268611">
                  <a:moveTo>
                    <a:pt x="582068" y="0"/>
                  </a:moveTo>
                  <a:cubicBezTo>
                    <a:pt x="582068" y="0"/>
                    <a:pt x="581841" y="151"/>
                    <a:pt x="581766" y="226"/>
                  </a:cubicBezTo>
                  <a:cubicBezTo>
                    <a:pt x="472709" y="157067"/>
                    <a:pt x="278108" y="84638"/>
                    <a:pt x="119308" y="158047"/>
                  </a:cubicBezTo>
                  <a:cubicBezTo>
                    <a:pt x="62631" y="184275"/>
                    <a:pt x="22912" y="223089"/>
                    <a:pt x="0" y="268612"/>
                  </a:cubicBezTo>
                  <a:cubicBezTo>
                    <a:pt x="23666" y="235676"/>
                    <a:pt x="57506" y="207564"/>
                    <a:pt x="101672" y="187214"/>
                  </a:cubicBezTo>
                  <a:cubicBezTo>
                    <a:pt x="269592" y="109585"/>
                    <a:pt x="477608" y="195053"/>
                    <a:pt x="582068" y="7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4EE8F3B-7684-CD4F-3349-871BC4D12ABF}"/>
                </a:ext>
              </a:extLst>
            </p:cNvPr>
            <p:cNvSpPr/>
            <p:nvPr/>
          </p:nvSpPr>
          <p:spPr>
            <a:xfrm>
              <a:off x="4695673" y="4046733"/>
              <a:ext cx="588603" cy="283613"/>
            </a:xfrm>
            <a:custGeom>
              <a:avLst/>
              <a:gdLst>
                <a:gd name="connsiteX0" fmla="*/ 191489 w 588603"/>
                <a:gd name="connsiteY0" fmla="*/ 305 h 283613"/>
                <a:gd name="connsiteX1" fmla="*/ 20780 w 588603"/>
                <a:gd name="connsiteY1" fmla="*/ 283613 h 283613"/>
                <a:gd name="connsiteX2" fmla="*/ 204301 w 588603"/>
                <a:gd name="connsiteY2" fmla="*/ 74090 h 283613"/>
                <a:gd name="connsiteX3" fmla="*/ 588603 w 588603"/>
                <a:gd name="connsiteY3" fmla="*/ 106649 h 283613"/>
                <a:gd name="connsiteX4" fmla="*/ 191414 w 588603"/>
                <a:gd name="connsiteY4" fmla="*/ 305 h 2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603" h="283613">
                  <a:moveTo>
                    <a:pt x="191489" y="305"/>
                  </a:moveTo>
                  <a:cubicBezTo>
                    <a:pt x="12264" y="-7383"/>
                    <a:pt x="-31902" y="131671"/>
                    <a:pt x="20780" y="283613"/>
                  </a:cubicBezTo>
                  <a:cubicBezTo>
                    <a:pt x="8269" y="166190"/>
                    <a:pt x="81301" y="71226"/>
                    <a:pt x="204301" y="74090"/>
                  </a:cubicBezTo>
                  <a:cubicBezTo>
                    <a:pt x="342677" y="77255"/>
                    <a:pt x="454222" y="203195"/>
                    <a:pt x="588603" y="106649"/>
                  </a:cubicBezTo>
                  <a:cubicBezTo>
                    <a:pt x="454523" y="131596"/>
                    <a:pt x="328056" y="6183"/>
                    <a:pt x="191414" y="30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5F5E92C-600B-E077-A40A-E53DF6A0A4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174" y="2983265"/>
            <a:ext cx="7616942" cy="10821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INSERT PRESENTATION TITLE HERE AND WE HAVE TWO LINES.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7E1A27-4A5F-5D4E-CA2A-60B39A933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5116" y="5115926"/>
            <a:ext cx="2916744" cy="11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Color">
    <p:bg>
      <p:bgPr>
        <a:solidFill>
          <a:srgbClr val="A39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fik 1">
            <a:extLst>
              <a:ext uri="{FF2B5EF4-FFF2-40B4-BE49-F238E27FC236}">
                <a16:creationId xmlns:a16="http://schemas.microsoft.com/office/drawing/2014/main" id="{9FF745D3-2F69-A116-78CE-BCBDA8587628}"/>
              </a:ext>
            </a:extLst>
          </p:cNvPr>
          <p:cNvGrpSpPr/>
          <p:nvPr userDrawn="1"/>
        </p:nvGrpSpPr>
        <p:grpSpPr>
          <a:xfrm flipH="1">
            <a:off x="0" y="-16738"/>
            <a:ext cx="3175199" cy="2919328"/>
            <a:chOff x="4567251" y="3674418"/>
            <a:chExt cx="717025" cy="659244"/>
          </a:xfrm>
          <a:solidFill>
            <a:schemeClr val="bg1"/>
          </a:solidFill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C2B0B0EA-6822-0C30-28F2-8A36829256D3}"/>
                </a:ext>
              </a:extLst>
            </p:cNvPr>
            <p:cNvSpPr/>
            <p:nvPr/>
          </p:nvSpPr>
          <p:spPr>
            <a:xfrm>
              <a:off x="4567251" y="3780837"/>
              <a:ext cx="694640" cy="552824"/>
            </a:xfrm>
            <a:custGeom>
              <a:avLst/>
              <a:gdLst>
                <a:gd name="connsiteX0" fmla="*/ 216204 w 694640"/>
                <a:gd name="connsiteY0" fmla="*/ 192264 h 552824"/>
                <a:gd name="connsiteX1" fmla="*/ 694641 w 694640"/>
                <a:gd name="connsiteY1" fmla="*/ 0 h 552824"/>
                <a:gd name="connsiteX2" fmla="*/ 156513 w 694640"/>
                <a:gd name="connsiteY2" fmla="*/ 111922 h 552824"/>
                <a:gd name="connsiteX3" fmla="*/ 123125 w 694640"/>
                <a:gd name="connsiteY3" fmla="*/ 552825 h 552824"/>
                <a:gd name="connsiteX4" fmla="*/ 216204 w 694640"/>
                <a:gd name="connsiteY4" fmla="*/ 192264 h 5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640" h="552824">
                  <a:moveTo>
                    <a:pt x="216204" y="192264"/>
                  </a:moveTo>
                  <a:cubicBezTo>
                    <a:pt x="383295" y="112826"/>
                    <a:pt x="592216" y="196108"/>
                    <a:pt x="694641" y="0"/>
                  </a:cubicBezTo>
                  <a:cubicBezTo>
                    <a:pt x="549557" y="110414"/>
                    <a:pt x="323152" y="36704"/>
                    <a:pt x="156513" y="111922"/>
                  </a:cubicBezTo>
                  <a:cubicBezTo>
                    <a:pt x="-62055" y="210578"/>
                    <a:pt x="-31154" y="403068"/>
                    <a:pt x="123125" y="552825"/>
                  </a:cubicBezTo>
                  <a:cubicBezTo>
                    <a:pt x="37582" y="420252"/>
                    <a:pt x="67654" y="262884"/>
                    <a:pt x="216204" y="192264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E5A3EDC1-E908-96C3-0EFB-1F2795086F7A}"/>
                </a:ext>
              </a:extLst>
            </p:cNvPr>
            <p:cNvSpPr/>
            <p:nvPr/>
          </p:nvSpPr>
          <p:spPr>
            <a:xfrm>
              <a:off x="4612747" y="3674418"/>
              <a:ext cx="582067" cy="268611"/>
            </a:xfrm>
            <a:custGeom>
              <a:avLst/>
              <a:gdLst>
                <a:gd name="connsiteX0" fmla="*/ 582068 w 582067"/>
                <a:gd name="connsiteY0" fmla="*/ 0 h 268611"/>
                <a:gd name="connsiteX1" fmla="*/ 581766 w 582067"/>
                <a:gd name="connsiteY1" fmla="*/ 226 h 268611"/>
                <a:gd name="connsiteX2" fmla="*/ 119308 w 582067"/>
                <a:gd name="connsiteY2" fmla="*/ 158047 h 268611"/>
                <a:gd name="connsiteX3" fmla="*/ 0 w 582067"/>
                <a:gd name="connsiteY3" fmla="*/ 268612 h 268611"/>
                <a:gd name="connsiteX4" fmla="*/ 101672 w 582067"/>
                <a:gd name="connsiteY4" fmla="*/ 187214 h 268611"/>
                <a:gd name="connsiteX5" fmla="*/ 582068 w 582067"/>
                <a:gd name="connsiteY5" fmla="*/ 75 h 26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67" h="268611">
                  <a:moveTo>
                    <a:pt x="582068" y="0"/>
                  </a:moveTo>
                  <a:cubicBezTo>
                    <a:pt x="582068" y="0"/>
                    <a:pt x="581841" y="151"/>
                    <a:pt x="581766" y="226"/>
                  </a:cubicBezTo>
                  <a:cubicBezTo>
                    <a:pt x="472709" y="157067"/>
                    <a:pt x="278108" y="84638"/>
                    <a:pt x="119308" y="158047"/>
                  </a:cubicBezTo>
                  <a:cubicBezTo>
                    <a:pt x="62631" y="184275"/>
                    <a:pt x="22912" y="223089"/>
                    <a:pt x="0" y="268612"/>
                  </a:cubicBezTo>
                  <a:cubicBezTo>
                    <a:pt x="23666" y="235676"/>
                    <a:pt x="57506" y="207564"/>
                    <a:pt x="101672" y="187214"/>
                  </a:cubicBezTo>
                  <a:cubicBezTo>
                    <a:pt x="269592" y="109585"/>
                    <a:pt x="477608" y="195053"/>
                    <a:pt x="582068" y="7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72E809DD-A610-771B-CF44-4D5891FE2AB9}"/>
                </a:ext>
              </a:extLst>
            </p:cNvPr>
            <p:cNvSpPr/>
            <p:nvPr/>
          </p:nvSpPr>
          <p:spPr>
            <a:xfrm>
              <a:off x="4695673" y="4046733"/>
              <a:ext cx="588603" cy="283613"/>
            </a:xfrm>
            <a:custGeom>
              <a:avLst/>
              <a:gdLst>
                <a:gd name="connsiteX0" fmla="*/ 191489 w 588603"/>
                <a:gd name="connsiteY0" fmla="*/ 305 h 283613"/>
                <a:gd name="connsiteX1" fmla="*/ 20780 w 588603"/>
                <a:gd name="connsiteY1" fmla="*/ 283613 h 283613"/>
                <a:gd name="connsiteX2" fmla="*/ 204301 w 588603"/>
                <a:gd name="connsiteY2" fmla="*/ 74090 h 283613"/>
                <a:gd name="connsiteX3" fmla="*/ 588603 w 588603"/>
                <a:gd name="connsiteY3" fmla="*/ 106649 h 283613"/>
                <a:gd name="connsiteX4" fmla="*/ 191414 w 588603"/>
                <a:gd name="connsiteY4" fmla="*/ 305 h 2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603" h="283613">
                  <a:moveTo>
                    <a:pt x="191489" y="305"/>
                  </a:moveTo>
                  <a:cubicBezTo>
                    <a:pt x="12264" y="-7383"/>
                    <a:pt x="-31902" y="131671"/>
                    <a:pt x="20780" y="283613"/>
                  </a:cubicBezTo>
                  <a:cubicBezTo>
                    <a:pt x="8269" y="166190"/>
                    <a:pt x="81301" y="71226"/>
                    <a:pt x="204301" y="74090"/>
                  </a:cubicBezTo>
                  <a:cubicBezTo>
                    <a:pt x="342677" y="77255"/>
                    <a:pt x="454222" y="203195"/>
                    <a:pt x="588603" y="106649"/>
                  </a:cubicBezTo>
                  <a:cubicBezTo>
                    <a:pt x="454523" y="131596"/>
                    <a:pt x="328056" y="6183"/>
                    <a:pt x="191414" y="30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D698CBBC-EDA6-A866-DAE5-40DC42FAAE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174" y="2983265"/>
            <a:ext cx="7616942" cy="10821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INSERT PRESENTATION TITLE HERE AND WE HAVE TWO LINES.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4BE0F8-06C2-993D-9EFB-9E0B02BD20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5116" y="5115926"/>
            <a:ext cx="2916744" cy="11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Color">
    <p:bg>
      <p:bgPr>
        <a:solidFill>
          <a:srgbClr val="EDD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fik 1">
            <a:extLst>
              <a:ext uri="{FF2B5EF4-FFF2-40B4-BE49-F238E27FC236}">
                <a16:creationId xmlns:a16="http://schemas.microsoft.com/office/drawing/2014/main" id="{1163F905-856E-BC98-4B39-99805B4EA8D6}"/>
              </a:ext>
            </a:extLst>
          </p:cNvPr>
          <p:cNvGrpSpPr/>
          <p:nvPr userDrawn="1"/>
        </p:nvGrpSpPr>
        <p:grpSpPr>
          <a:xfrm flipH="1">
            <a:off x="0" y="-16738"/>
            <a:ext cx="3175199" cy="2919328"/>
            <a:chOff x="4567251" y="3674418"/>
            <a:chExt cx="717025" cy="659244"/>
          </a:xfrm>
          <a:solidFill>
            <a:schemeClr val="bg1"/>
          </a:solidFill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35E72F90-5CDF-0D98-0CD6-4D0161BA9CB0}"/>
                </a:ext>
              </a:extLst>
            </p:cNvPr>
            <p:cNvSpPr/>
            <p:nvPr/>
          </p:nvSpPr>
          <p:spPr>
            <a:xfrm>
              <a:off x="4567251" y="3780837"/>
              <a:ext cx="694640" cy="552824"/>
            </a:xfrm>
            <a:custGeom>
              <a:avLst/>
              <a:gdLst>
                <a:gd name="connsiteX0" fmla="*/ 216204 w 694640"/>
                <a:gd name="connsiteY0" fmla="*/ 192264 h 552824"/>
                <a:gd name="connsiteX1" fmla="*/ 694641 w 694640"/>
                <a:gd name="connsiteY1" fmla="*/ 0 h 552824"/>
                <a:gd name="connsiteX2" fmla="*/ 156513 w 694640"/>
                <a:gd name="connsiteY2" fmla="*/ 111922 h 552824"/>
                <a:gd name="connsiteX3" fmla="*/ 123125 w 694640"/>
                <a:gd name="connsiteY3" fmla="*/ 552825 h 552824"/>
                <a:gd name="connsiteX4" fmla="*/ 216204 w 694640"/>
                <a:gd name="connsiteY4" fmla="*/ 192264 h 5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640" h="552824">
                  <a:moveTo>
                    <a:pt x="216204" y="192264"/>
                  </a:moveTo>
                  <a:cubicBezTo>
                    <a:pt x="383295" y="112826"/>
                    <a:pt x="592216" y="196108"/>
                    <a:pt x="694641" y="0"/>
                  </a:cubicBezTo>
                  <a:cubicBezTo>
                    <a:pt x="549557" y="110414"/>
                    <a:pt x="323152" y="36704"/>
                    <a:pt x="156513" y="111922"/>
                  </a:cubicBezTo>
                  <a:cubicBezTo>
                    <a:pt x="-62055" y="210578"/>
                    <a:pt x="-31154" y="403068"/>
                    <a:pt x="123125" y="552825"/>
                  </a:cubicBezTo>
                  <a:cubicBezTo>
                    <a:pt x="37582" y="420252"/>
                    <a:pt x="67654" y="262884"/>
                    <a:pt x="216204" y="192264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7F0F09DF-AC26-1672-DAC1-030ACCB26E66}"/>
                </a:ext>
              </a:extLst>
            </p:cNvPr>
            <p:cNvSpPr/>
            <p:nvPr/>
          </p:nvSpPr>
          <p:spPr>
            <a:xfrm>
              <a:off x="4612747" y="3674418"/>
              <a:ext cx="582067" cy="268611"/>
            </a:xfrm>
            <a:custGeom>
              <a:avLst/>
              <a:gdLst>
                <a:gd name="connsiteX0" fmla="*/ 582068 w 582067"/>
                <a:gd name="connsiteY0" fmla="*/ 0 h 268611"/>
                <a:gd name="connsiteX1" fmla="*/ 581766 w 582067"/>
                <a:gd name="connsiteY1" fmla="*/ 226 h 268611"/>
                <a:gd name="connsiteX2" fmla="*/ 119308 w 582067"/>
                <a:gd name="connsiteY2" fmla="*/ 158047 h 268611"/>
                <a:gd name="connsiteX3" fmla="*/ 0 w 582067"/>
                <a:gd name="connsiteY3" fmla="*/ 268612 h 268611"/>
                <a:gd name="connsiteX4" fmla="*/ 101672 w 582067"/>
                <a:gd name="connsiteY4" fmla="*/ 187214 h 268611"/>
                <a:gd name="connsiteX5" fmla="*/ 582068 w 582067"/>
                <a:gd name="connsiteY5" fmla="*/ 75 h 26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67" h="268611">
                  <a:moveTo>
                    <a:pt x="582068" y="0"/>
                  </a:moveTo>
                  <a:cubicBezTo>
                    <a:pt x="582068" y="0"/>
                    <a:pt x="581841" y="151"/>
                    <a:pt x="581766" y="226"/>
                  </a:cubicBezTo>
                  <a:cubicBezTo>
                    <a:pt x="472709" y="157067"/>
                    <a:pt x="278108" y="84638"/>
                    <a:pt x="119308" y="158047"/>
                  </a:cubicBezTo>
                  <a:cubicBezTo>
                    <a:pt x="62631" y="184275"/>
                    <a:pt x="22912" y="223089"/>
                    <a:pt x="0" y="268612"/>
                  </a:cubicBezTo>
                  <a:cubicBezTo>
                    <a:pt x="23666" y="235676"/>
                    <a:pt x="57506" y="207564"/>
                    <a:pt x="101672" y="187214"/>
                  </a:cubicBezTo>
                  <a:cubicBezTo>
                    <a:pt x="269592" y="109585"/>
                    <a:pt x="477608" y="195053"/>
                    <a:pt x="582068" y="7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A6A0AFEE-171C-08C2-6167-95B05FFBBFFA}"/>
                </a:ext>
              </a:extLst>
            </p:cNvPr>
            <p:cNvSpPr/>
            <p:nvPr/>
          </p:nvSpPr>
          <p:spPr>
            <a:xfrm>
              <a:off x="4695673" y="4046733"/>
              <a:ext cx="588603" cy="283613"/>
            </a:xfrm>
            <a:custGeom>
              <a:avLst/>
              <a:gdLst>
                <a:gd name="connsiteX0" fmla="*/ 191489 w 588603"/>
                <a:gd name="connsiteY0" fmla="*/ 305 h 283613"/>
                <a:gd name="connsiteX1" fmla="*/ 20780 w 588603"/>
                <a:gd name="connsiteY1" fmla="*/ 283613 h 283613"/>
                <a:gd name="connsiteX2" fmla="*/ 204301 w 588603"/>
                <a:gd name="connsiteY2" fmla="*/ 74090 h 283613"/>
                <a:gd name="connsiteX3" fmla="*/ 588603 w 588603"/>
                <a:gd name="connsiteY3" fmla="*/ 106649 h 283613"/>
                <a:gd name="connsiteX4" fmla="*/ 191414 w 588603"/>
                <a:gd name="connsiteY4" fmla="*/ 305 h 2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603" h="283613">
                  <a:moveTo>
                    <a:pt x="191489" y="305"/>
                  </a:moveTo>
                  <a:cubicBezTo>
                    <a:pt x="12264" y="-7383"/>
                    <a:pt x="-31902" y="131671"/>
                    <a:pt x="20780" y="283613"/>
                  </a:cubicBezTo>
                  <a:cubicBezTo>
                    <a:pt x="8269" y="166190"/>
                    <a:pt x="81301" y="71226"/>
                    <a:pt x="204301" y="74090"/>
                  </a:cubicBezTo>
                  <a:cubicBezTo>
                    <a:pt x="342677" y="77255"/>
                    <a:pt x="454222" y="203195"/>
                    <a:pt x="588603" y="106649"/>
                  </a:cubicBezTo>
                  <a:cubicBezTo>
                    <a:pt x="454523" y="131596"/>
                    <a:pt x="328056" y="6183"/>
                    <a:pt x="191414" y="305"/>
                  </a:cubicBezTo>
                  <a:close/>
                </a:path>
              </a:pathLst>
            </a:custGeom>
            <a:grpFill/>
            <a:ln w="7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0EA083DE-461B-0B0B-0268-797233CE7C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174" y="2983265"/>
            <a:ext cx="7616942" cy="10821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INSERT PRESENTATION TITLE HERE AND WE HAVE TWO LINES.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42485D-5E18-1330-B4C6-D5CA57258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5116" y="5115926"/>
            <a:ext cx="2916744" cy="11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98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2" r:id="rId2"/>
    <p:sldLayoutId id="2147483744" r:id="rId3"/>
    <p:sldLayoutId id="2147483740" r:id="rId4"/>
    <p:sldLayoutId id="2147483745" r:id="rId5"/>
    <p:sldLayoutId id="2147483747" r:id="rId6"/>
    <p:sldLayoutId id="2147483752" r:id="rId7"/>
    <p:sldLayoutId id="2147483753" r:id="rId8"/>
    <p:sldLayoutId id="2147483754" r:id="rId9"/>
    <p:sldLayoutId id="2147483755" r:id="rId10"/>
    <p:sldLayoutId id="2147483743" r:id="rId11"/>
    <p:sldLayoutId id="214748374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microsoft.com/office/2007/relationships/hdphoto" Target="../media/hdphoto1.wdp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3306C-0991-5D6F-D343-556B7A501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SHAPING THE SALES PROCESS </a:t>
            </a:r>
            <a:br>
              <a:rPr lang="en-US"/>
            </a:br>
            <a:r>
              <a:rPr lang="en-US"/>
              <a:t>OF TOMORROW.</a:t>
            </a:r>
          </a:p>
        </p:txBody>
      </p:sp>
    </p:spTree>
    <p:extLst>
      <p:ext uri="{BB962C8B-B14F-4D97-AF65-F5344CB8AC3E}">
        <p14:creationId xmlns:p14="http://schemas.microsoft.com/office/powerpoint/2010/main" val="12699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09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54BC92F-5456-58F9-B78E-4B380830F0BD}"/>
              </a:ext>
            </a:extLst>
          </p:cNvPr>
          <p:cNvSpPr txBox="1">
            <a:spLocks/>
          </p:cNvSpPr>
          <p:nvPr/>
        </p:nvSpPr>
        <p:spPr>
          <a:xfrm>
            <a:off x="389465" y="1422298"/>
            <a:ext cx="11387667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1200" spc="130" dirty="0">
                <a:solidFill>
                  <a:srgbClr val="E5E4EE">
                    <a:alpha val="70000"/>
                  </a:srgbClr>
                </a:solidFill>
                <a:latin typeface="Montserrat ExtraBold" panose="00000900000000000000" pitchFamily="2" charset="0"/>
              </a:rPr>
              <a:t>RAINHACKERS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B05996-6251-4668-3019-76BBCB043609}"/>
              </a:ext>
            </a:extLst>
          </p:cNvPr>
          <p:cNvSpPr txBox="1"/>
          <p:nvPr/>
        </p:nvSpPr>
        <p:spPr>
          <a:xfrm>
            <a:off x="534623" y="393700"/>
            <a:ext cx="49323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000" dirty="0">
                <a:latin typeface="+mj-lt"/>
              </a:rPr>
              <a:t>The art of creating new business: Rainmaking.</a:t>
            </a:r>
            <a:endParaRPr lang="de-DE" sz="3000" dirty="0">
              <a:latin typeface="+mj-lt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75ECB2A-92DA-8C2F-29B1-C57838941658}"/>
              </a:ext>
            </a:extLst>
          </p:cNvPr>
          <p:cNvSpPr txBox="1">
            <a:spLocks/>
          </p:cNvSpPr>
          <p:nvPr/>
        </p:nvSpPr>
        <p:spPr>
          <a:xfrm>
            <a:off x="534623" y="4892572"/>
            <a:ext cx="4932363" cy="121122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800" dirty="0">
                <a:latin typeface="+mj-lt"/>
              </a:rPr>
              <a:t>HACKING THE SALES CODE: </a:t>
            </a:r>
            <a:r>
              <a:rPr lang="de-DE" sz="1800" dirty="0"/>
              <a:t>So wie die Schamanen in der Trockenzeit Wasser herbeigezaubert haben, sorgen wir für Ihren Vertriebserfolg in schwierigen Zeiten.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5FF7B7-4344-A070-6D49-E55E8F81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1994" r="10961" b="7053"/>
          <a:stretch/>
        </p:blipFill>
        <p:spPr>
          <a:xfrm>
            <a:off x="1982299" y="2675466"/>
            <a:ext cx="2037010" cy="208375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8CF61D74-62C8-548A-BF8D-A51C2ECA5409}"/>
              </a:ext>
            </a:extLst>
          </p:cNvPr>
          <p:cNvSpPr txBox="1">
            <a:spLocks/>
          </p:cNvSpPr>
          <p:nvPr/>
        </p:nvSpPr>
        <p:spPr>
          <a:xfrm>
            <a:off x="7019925" y="4892571"/>
            <a:ext cx="4656138" cy="121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800" dirty="0">
                <a:latin typeface="+mj-lt"/>
              </a:rPr>
              <a:t>NO LIMITS: </a:t>
            </a:r>
            <a:r>
              <a:rPr lang="de-DE" sz="1800" dirty="0"/>
              <a:t>Wir identifizieren und hacken die Engpässe in Ihrem Unternehmen, damit mehr Sales auch zu einem größeren Wachstum führt.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869F19-1964-98C8-DE65-923C7C6A1686}"/>
              </a:ext>
            </a:extLst>
          </p:cNvPr>
          <p:cNvSpPr txBox="1"/>
          <p:nvPr/>
        </p:nvSpPr>
        <p:spPr>
          <a:xfrm>
            <a:off x="7019925" y="393700"/>
            <a:ext cx="465613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000" dirty="0">
                <a:latin typeface="+mj-lt"/>
              </a:rPr>
              <a:t>Solving the bottle neck: Growth Hacking.</a:t>
            </a:r>
          </a:p>
        </p:txBody>
      </p:sp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EEB5524-D506-BEA4-0BD9-F62350DBC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"/>
          <a:stretch/>
        </p:blipFill>
        <p:spPr>
          <a:xfrm>
            <a:off x="7920128" y="2675466"/>
            <a:ext cx="2855733" cy="20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8">
            <a:extLst>
              <a:ext uri="{FF2B5EF4-FFF2-40B4-BE49-F238E27FC236}">
                <a16:creationId xmlns:a16="http://schemas.microsoft.com/office/drawing/2014/main" id="{C52B8F9E-33FB-D053-F3B1-2DE83410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5638" y="2782930"/>
            <a:ext cx="2144794" cy="1051652"/>
          </a:xfrm>
          <a:custGeom>
            <a:avLst/>
            <a:gdLst>
              <a:gd name="connsiteX0" fmla="*/ 1072397 w 2144794"/>
              <a:gd name="connsiteY0" fmla="*/ 0 h 1051652"/>
              <a:gd name="connsiteX1" fmla="*/ 2140074 w 2144794"/>
              <a:gd name="connsiteY1" fmla="*/ 958650 h 1051652"/>
              <a:gd name="connsiteX2" fmla="*/ 2144794 w 2144794"/>
              <a:gd name="connsiteY2" fmla="*/ 1051652 h 1051652"/>
              <a:gd name="connsiteX3" fmla="*/ 0 w 2144794"/>
              <a:gd name="connsiteY3" fmla="*/ 1051652 h 1051652"/>
              <a:gd name="connsiteX4" fmla="*/ 4720 w 2144794"/>
              <a:gd name="connsiteY4" fmla="*/ 958650 h 1051652"/>
              <a:gd name="connsiteX5" fmla="*/ 1072397 w 2144794"/>
              <a:gd name="connsiteY5" fmla="*/ 0 h 10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4794" h="1051652">
                <a:moveTo>
                  <a:pt x="1072397" y="0"/>
                </a:moveTo>
                <a:cubicBezTo>
                  <a:pt x="1628074" y="0"/>
                  <a:pt x="2085115" y="420190"/>
                  <a:pt x="2140074" y="958650"/>
                </a:cubicBezTo>
                <a:lnTo>
                  <a:pt x="2144794" y="1051652"/>
                </a:lnTo>
                <a:lnTo>
                  <a:pt x="0" y="1051652"/>
                </a:lnTo>
                <a:lnTo>
                  <a:pt x="4720" y="958650"/>
                </a:lnTo>
                <a:cubicBezTo>
                  <a:pt x="59679" y="420190"/>
                  <a:pt x="516720" y="0"/>
                  <a:pt x="1072397" y="0"/>
                </a:cubicBezTo>
                <a:close/>
              </a:path>
            </a:pathLst>
          </a:custGeom>
          <a:noFill/>
          <a:ln w="25400">
            <a:solidFill>
              <a:srgbClr val="A39ED4"/>
            </a:solidFill>
            <a:prstDash val="dash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4" name="Freeform: Shape 116">
            <a:extLst>
              <a:ext uri="{FF2B5EF4-FFF2-40B4-BE49-F238E27FC236}">
                <a16:creationId xmlns:a16="http://schemas.microsoft.com/office/drawing/2014/main" id="{AE4C8105-4260-1E07-E087-8E812C9E4A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227203" y="3842470"/>
            <a:ext cx="2144794" cy="1051652"/>
          </a:xfrm>
          <a:custGeom>
            <a:avLst/>
            <a:gdLst>
              <a:gd name="connsiteX0" fmla="*/ 1072397 w 2144794"/>
              <a:gd name="connsiteY0" fmla="*/ 0 h 1051652"/>
              <a:gd name="connsiteX1" fmla="*/ 2140074 w 2144794"/>
              <a:gd name="connsiteY1" fmla="*/ 958650 h 1051652"/>
              <a:gd name="connsiteX2" fmla="*/ 2144794 w 2144794"/>
              <a:gd name="connsiteY2" fmla="*/ 1051652 h 1051652"/>
              <a:gd name="connsiteX3" fmla="*/ 0 w 2144794"/>
              <a:gd name="connsiteY3" fmla="*/ 1051652 h 1051652"/>
              <a:gd name="connsiteX4" fmla="*/ 4720 w 2144794"/>
              <a:gd name="connsiteY4" fmla="*/ 958650 h 1051652"/>
              <a:gd name="connsiteX5" fmla="*/ 1072397 w 2144794"/>
              <a:gd name="connsiteY5" fmla="*/ 0 h 10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4794" h="1051652">
                <a:moveTo>
                  <a:pt x="1072397" y="0"/>
                </a:moveTo>
                <a:cubicBezTo>
                  <a:pt x="1628074" y="0"/>
                  <a:pt x="2085115" y="420190"/>
                  <a:pt x="2140074" y="958650"/>
                </a:cubicBezTo>
                <a:lnTo>
                  <a:pt x="2144794" y="1051652"/>
                </a:lnTo>
                <a:lnTo>
                  <a:pt x="0" y="1051652"/>
                </a:lnTo>
                <a:lnTo>
                  <a:pt x="4720" y="958650"/>
                </a:lnTo>
                <a:cubicBezTo>
                  <a:pt x="59679" y="420190"/>
                  <a:pt x="516720" y="0"/>
                  <a:pt x="1072397" y="0"/>
                </a:cubicBezTo>
                <a:close/>
              </a:path>
            </a:pathLst>
          </a:custGeom>
          <a:noFill/>
          <a:ln w="25400">
            <a:solidFill>
              <a:srgbClr val="A39ED4"/>
            </a:solidFill>
            <a:prstDash val="dash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5" name="Freeform: Shape 117">
            <a:extLst>
              <a:ext uri="{FF2B5EF4-FFF2-40B4-BE49-F238E27FC236}">
                <a16:creationId xmlns:a16="http://schemas.microsoft.com/office/drawing/2014/main" id="{B73A39BB-7F20-F729-B6F2-8EC6EB79E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57" y="2782930"/>
            <a:ext cx="2144794" cy="1051652"/>
          </a:xfrm>
          <a:custGeom>
            <a:avLst/>
            <a:gdLst>
              <a:gd name="connsiteX0" fmla="*/ 1072397 w 2144794"/>
              <a:gd name="connsiteY0" fmla="*/ 0 h 1051652"/>
              <a:gd name="connsiteX1" fmla="*/ 2140074 w 2144794"/>
              <a:gd name="connsiteY1" fmla="*/ 958650 h 1051652"/>
              <a:gd name="connsiteX2" fmla="*/ 2144794 w 2144794"/>
              <a:gd name="connsiteY2" fmla="*/ 1051652 h 1051652"/>
              <a:gd name="connsiteX3" fmla="*/ 0 w 2144794"/>
              <a:gd name="connsiteY3" fmla="*/ 1051652 h 1051652"/>
              <a:gd name="connsiteX4" fmla="*/ 4720 w 2144794"/>
              <a:gd name="connsiteY4" fmla="*/ 958650 h 1051652"/>
              <a:gd name="connsiteX5" fmla="*/ 1072397 w 2144794"/>
              <a:gd name="connsiteY5" fmla="*/ 0 h 10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4794" h="1051652">
                <a:moveTo>
                  <a:pt x="1072397" y="0"/>
                </a:moveTo>
                <a:cubicBezTo>
                  <a:pt x="1628074" y="0"/>
                  <a:pt x="2085115" y="420190"/>
                  <a:pt x="2140074" y="958650"/>
                </a:cubicBezTo>
                <a:lnTo>
                  <a:pt x="2144794" y="1051652"/>
                </a:lnTo>
                <a:lnTo>
                  <a:pt x="0" y="1051652"/>
                </a:lnTo>
                <a:lnTo>
                  <a:pt x="4720" y="958650"/>
                </a:lnTo>
                <a:cubicBezTo>
                  <a:pt x="59679" y="420190"/>
                  <a:pt x="516720" y="0"/>
                  <a:pt x="1072397" y="0"/>
                </a:cubicBezTo>
                <a:close/>
              </a:path>
            </a:pathLst>
          </a:custGeom>
          <a:noFill/>
          <a:ln w="25400">
            <a:solidFill>
              <a:srgbClr val="A39ED4"/>
            </a:solidFill>
            <a:prstDash val="dash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6" name="Freeform: Shape 115">
            <a:extLst>
              <a:ext uri="{FF2B5EF4-FFF2-40B4-BE49-F238E27FC236}">
                <a16:creationId xmlns:a16="http://schemas.microsoft.com/office/drawing/2014/main" id="{B24AA1F1-E14F-EB72-FE89-96D266D0C23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823024" y="3842470"/>
            <a:ext cx="2144794" cy="1051652"/>
          </a:xfrm>
          <a:custGeom>
            <a:avLst/>
            <a:gdLst>
              <a:gd name="connsiteX0" fmla="*/ 1072397 w 2144794"/>
              <a:gd name="connsiteY0" fmla="*/ 0 h 1051652"/>
              <a:gd name="connsiteX1" fmla="*/ 2140074 w 2144794"/>
              <a:gd name="connsiteY1" fmla="*/ 958650 h 1051652"/>
              <a:gd name="connsiteX2" fmla="*/ 2144794 w 2144794"/>
              <a:gd name="connsiteY2" fmla="*/ 1051652 h 1051652"/>
              <a:gd name="connsiteX3" fmla="*/ 0 w 2144794"/>
              <a:gd name="connsiteY3" fmla="*/ 1051652 h 1051652"/>
              <a:gd name="connsiteX4" fmla="*/ 4720 w 2144794"/>
              <a:gd name="connsiteY4" fmla="*/ 958650 h 1051652"/>
              <a:gd name="connsiteX5" fmla="*/ 1072397 w 2144794"/>
              <a:gd name="connsiteY5" fmla="*/ 0 h 10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4794" h="1051652">
                <a:moveTo>
                  <a:pt x="1072397" y="0"/>
                </a:moveTo>
                <a:cubicBezTo>
                  <a:pt x="1628074" y="0"/>
                  <a:pt x="2085115" y="420190"/>
                  <a:pt x="2140074" y="958650"/>
                </a:cubicBezTo>
                <a:lnTo>
                  <a:pt x="2144794" y="1051652"/>
                </a:lnTo>
                <a:lnTo>
                  <a:pt x="0" y="1051652"/>
                </a:lnTo>
                <a:lnTo>
                  <a:pt x="4720" y="958650"/>
                </a:lnTo>
                <a:cubicBezTo>
                  <a:pt x="59679" y="420190"/>
                  <a:pt x="516720" y="0"/>
                  <a:pt x="1072397" y="0"/>
                </a:cubicBezTo>
                <a:close/>
              </a:path>
            </a:pathLst>
          </a:custGeom>
          <a:noFill/>
          <a:ln w="25400">
            <a:solidFill>
              <a:srgbClr val="A39ED4"/>
            </a:solidFill>
            <a:prstDash val="dash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7" name="Freeform: Shape 114">
            <a:extLst>
              <a:ext uri="{FF2B5EF4-FFF2-40B4-BE49-F238E27FC236}">
                <a16:creationId xmlns:a16="http://schemas.microsoft.com/office/drawing/2014/main" id="{3FF476A1-B2F3-0F84-4129-322E91A3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78" y="2782930"/>
            <a:ext cx="2144794" cy="1051652"/>
          </a:xfrm>
          <a:custGeom>
            <a:avLst/>
            <a:gdLst>
              <a:gd name="connsiteX0" fmla="*/ 1072397 w 2144794"/>
              <a:gd name="connsiteY0" fmla="*/ 0 h 1051652"/>
              <a:gd name="connsiteX1" fmla="*/ 2140074 w 2144794"/>
              <a:gd name="connsiteY1" fmla="*/ 958650 h 1051652"/>
              <a:gd name="connsiteX2" fmla="*/ 2144794 w 2144794"/>
              <a:gd name="connsiteY2" fmla="*/ 1051652 h 1051652"/>
              <a:gd name="connsiteX3" fmla="*/ 0 w 2144794"/>
              <a:gd name="connsiteY3" fmla="*/ 1051652 h 1051652"/>
              <a:gd name="connsiteX4" fmla="*/ 4720 w 2144794"/>
              <a:gd name="connsiteY4" fmla="*/ 958650 h 1051652"/>
              <a:gd name="connsiteX5" fmla="*/ 1072397 w 2144794"/>
              <a:gd name="connsiteY5" fmla="*/ 0 h 10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4794" h="1051652">
                <a:moveTo>
                  <a:pt x="1072397" y="0"/>
                </a:moveTo>
                <a:cubicBezTo>
                  <a:pt x="1628074" y="0"/>
                  <a:pt x="2085115" y="420190"/>
                  <a:pt x="2140074" y="958650"/>
                </a:cubicBezTo>
                <a:lnTo>
                  <a:pt x="2144794" y="1051652"/>
                </a:lnTo>
                <a:lnTo>
                  <a:pt x="0" y="1051652"/>
                </a:lnTo>
                <a:lnTo>
                  <a:pt x="4720" y="958650"/>
                </a:lnTo>
                <a:cubicBezTo>
                  <a:pt x="59679" y="420190"/>
                  <a:pt x="516720" y="0"/>
                  <a:pt x="1072397" y="0"/>
                </a:cubicBezTo>
                <a:close/>
              </a:path>
            </a:pathLst>
          </a:custGeom>
          <a:noFill/>
          <a:ln w="25400">
            <a:solidFill>
              <a:srgbClr val="A39ED4"/>
            </a:solidFill>
            <a:prstDash val="dash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grpSp>
        <p:nvGrpSpPr>
          <p:cNvPr id="8" name="Group 104">
            <a:extLst>
              <a:ext uri="{FF2B5EF4-FFF2-40B4-BE49-F238E27FC236}">
                <a16:creationId xmlns:a16="http://schemas.microsoft.com/office/drawing/2014/main" id="{1F984C39-0258-63F3-910D-AE8DC3F62EF5}"/>
              </a:ext>
            </a:extLst>
          </p:cNvPr>
          <p:cNvGrpSpPr/>
          <p:nvPr/>
        </p:nvGrpSpPr>
        <p:grpSpPr>
          <a:xfrm flipH="1">
            <a:off x="0" y="3526709"/>
            <a:ext cx="994468" cy="644437"/>
            <a:chOff x="11188066" y="3025266"/>
            <a:chExt cx="817692" cy="644437"/>
          </a:xfrm>
          <a:solidFill>
            <a:srgbClr val="373737"/>
          </a:solidFill>
        </p:grpSpPr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43D2131C-A99D-7919-FDA3-6F2CC80DF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066" y="3025266"/>
              <a:ext cx="409833" cy="644437"/>
            </a:xfrm>
            <a:custGeom>
              <a:avLst/>
              <a:gdLst>
                <a:gd name="T0" fmla="*/ 0 w 124"/>
                <a:gd name="T1" fmla="*/ 0 h 195"/>
                <a:gd name="T2" fmla="*/ 0 w 124"/>
                <a:gd name="T3" fmla="*/ 96 h 195"/>
                <a:gd name="T4" fmla="*/ 0 w 124"/>
                <a:gd name="T5" fmla="*/ 100 h 195"/>
                <a:gd name="T6" fmla="*/ 0 w 124"/>
                <a:gd name="T7" fmla="*/ 195 h 195"/>
                <a:gd name="T8" fmla="*/ 124 w 124"/>
                <a:gd name="T9" fmla="*/ 130 h 195"/>
                <a:gd name="T10" fmla="*/ 124 w 124"/>
                <a:gd name="T11" fmla="*/ 100 h 195"/>
                <a:gd name="T12" fmla="*/ 124 w 124"/>
                <a:gd name="T13" fmla="*/ 96 h 195"/>
                <a:gd name="T14" fmla="*/ 124 w 124"/>
                <a:gd name="T15" fmla="*/ 66 h 195"/>
                <a:gd name="T16" fmla="*/ 0 w 124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40" y="130"/>
                    <a:pt x="124" y="13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40" y="6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="1">
                <a:latin typeface="Montserrat" panose="02000505000000020004" pitchFamily="2" charset="0"/>
              </a:endParaRPr>
            </a:p>
          </p:txBody>
        </p:sp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30DA31D2-0AF1-2669-EC0E-04B736BBB7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5925" y="3025266"/>
              <a:ext cx="409833" cy="644437"/>
            </a:xfrm>
            <a:custGeom>
              <a:avLst/>
              <a:gdLst>
                <a:gd name="T0" fmla="*/ 0 w 124"/>
                <a:gd name="T1" fmla="*/ 0 h 195"/>
                <a:gd name="T2" fmla="*/ 0 w 124"/>
                <a:gd name="T3" fmla="*/ 96 h 195"/>
                <a:gd name="T4" fmla="*/ 0 w 124"/>
                <a:gd name="T5" fmla="*/ 100 h 195"/>
                <a:gd name="T6" fmla="*/ 0 w 124"/>
                <a:gd name="T7" fmla="*/ 195 h 195"/>
                <a:gd name="T8" fmla="*/ 124 w 124"/>
                <a:gd name="T9" fmla="*/ 130 h 195"/>
                <a:gd name="T10" fmla="*/ 124 w 124"/>
                <a:gd name="T11" fmla="*/ 100 h 195"/>
                <a:gd name="T12" fmla="*/ 124 w 124"/>
                <a:gd name="T13" fmla="*/ 96 h 195"/>
                <a:gd name="T14" fmla="*/ 124 w 124"/>
                <a:gd name="T15" fmla="*/ 66 h 195"/>
                <a:gd name="T16" fmla="*/ 0 w 124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40" y="130"/>
                    <a:pt x="124" y="13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40" y="6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="1">
                <a:latin typeface="Montserrat" panose="02000505000000020004" pitchFamily="2" charset="0"/>
              </a:endParaRPr>
            </a:p>
          </p:txBody>
        </p:sp>
      </p:grpSp>
      <p:sp>
        <p:nvSpPr>
          <p:cNvPr id="12" name="Oval 27">
            <a:extLst>
              <a:ext uri="{FF2B5EF4-FFF2-40B4-BE49-F238E27FC236}">
                <a16:creationId xmlns:a16="http://schemas.microsoft.com/office/drawing/2014/main" id="{CFBD9468-180C-1431-6458-460F42791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367" y="3074882"/>
            <a:ext cx="1539409" cy="1539408"/>
          </a:xfrm>
          <a:prstGeom prst="ellipse">
            <a:avLst/>
          </a:pr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13" name="Oval 28">
            <a:extLst>
              <a:ext uri="{FF2B5EF4-FFF2-40B4-BE49-F238E27FC236}">
                <a16:creationId xmlns:a16="http://schemas.microsoft.com/office/drawing/2014/main" id="{CB7C73D3-6D2D-B675-A146-D5B27E77C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492" y="3253007"/>
            <a:ext cx="1183158" cy="1183158"/>
          </a:xfrm>
          <a:prstGeom prst="ellipse">
            <a:avLst/>
          </a:prstGeom>
          <a:solidFill>
            <a:srgbClr val="A39E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14" name="Oval 29">
            <a:extLst>
              <a:ext uri="{FF2B5EF4-FFF2-40B4-BE49-F238E27FC236}">
                <a16:creationId xmlns:a16="http://schemas.microsoft.com/office/drawing/2014/main" id="{8D195485-9553-79E5-8A65-D6F9B64ED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688" y="3418099"/>
            <a:ext cx="866009" cy="861663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800" b="1">
                <a:latin typeface="Montserrat" panose="02000505000000020004" pitchFamily="2" charset="0"/>
              </a:rPr>
              <a:t>S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69EEAD6-77DB-46E3-663C-C1D9A7ECA141}"/>
              </a:ext>
            </a:extLst>
          </p:cNvPr>
          <p:cNvSpPr>
            <a:spLocks/>
          </p:cNvSpPr>
          <p:nvPr/>
        </p:nvSpPr>
        <p:spPr bwMode="auto">
          <a:xfrm>
            <a:off x="2373196" y="3520919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16" name="Oval 27">
            <a:extLst>
              <a:ext uri="{FF2B5EF4-FFF2-40B4-BE49-F238E27FC236}">
                <a16:creationId xmlns:a16="http://schemas.microsoft.com/office/drawing/2014/main" id="{94D81F98-9DA9-6E93-175A-D697C2952E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13268" y="3073195"/>
            <a:ext cx="1539409" cy="1539408"/>
          </a:xfrm>
          <a:prstGeom prst="ellipse">
            <a:avLst/>
          </a:pr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17" name="Oval 28">
            <a:extLst>
              <a:ext uri="{FF2B5EF4-FFF2-40B4-BE49-F238E27FC236}">
                <a16:creationId xmlns:a16="http://schemas.microsoft.com/office/drawing/2014/main" id="{C4507367-20F0-75B2-5004-5A377488069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91394" y="3251320"/>
            <a:ext cx="1183158" cy="1183158"/>
          </a:xfrm>
          <a:prstGeom prst="ellipse">
            <a:avLst/>
          </a:prstGeom>
          <a:solidFill>
            <a:srgbClr val="A39E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18" name="Oval 29">
            <a:extLst>
              <a:ext uri="{FF2B5EF4-FFF2-40B4-BE49-F238E27FC236}">
                <a16:creationId xmlns:a16="http://schemas.microsoft.com/office/drawing/2014/main" id="{0F24D717-4731-FFEF-7941-1EAB50B182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46348" y="3416412"/>
            <a:ext cx="866009" cy="861663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800" b="1">
                <a:latin typeface="Montserrat" panose="02000505000000020004" pitchFamily="2" charset="0"/>
              </a:rPr>
              <a:t>A</a:t>
            </a: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041039DE-4773-2E63-BDF6-59E020F70A40}"/>
              </a:ext>
            </a:extLst>
          </p:cNvPr>
          <p:cNvSpPr>
            <a:spLocks/>
          </p:cNvSpPr>
          <p:nvPr/>
        </p:nvSpPr>
        <p:spPr bwMode="auto">
          <a:xfrm flipH="1">
            <a:off x="2782472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92272583-4ABE-612C-8942-3292B0F16887}"/>
              </a:ext>
            </a:extLst>
          </p:cNvPr>
          <p:cNvSpPr>
            <a:spLocks/>
          </p:cNvSpPr>
          <p:nvPr/>
        </p:nvSpPr>
        <p:spPr bwMode="auto">
          <a:xfrm>
            <a:off x="4578018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B8BB8178-167C-C112-EFD6-650DC309A2D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25298" y="3073195"/>
            <a:ext cx="1539409" cy="1539408"/>
          </a:xfrm>
          <a:prstGeom prst="ellipse">
            <a:avLst/>
          </a:pr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9E0A0D43-FF44-CAEB-4083-3D378B6830B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03424" y="3251320"/>
            <a:ext cx="1183158" cy="1183158"/>
          </a:xfrm>
          <a:prstGeom prst="ellipse">
            <a:avLst/>
          </a:prstGeom>
          <a:solidFill>
            <a:srgbClr val="A39E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3" name="Oval 29">
            <a:extLst>
              <a:ext uri="{FF2B5EF4-FFF2-40B4-BE49-F238E27FC236}">
                <a16:creationId xmlns:a16="http://schemas.microsoft.com/office/drawing/2014/main" id="{121CB755-EBB0-A92D-0912-060789AB850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58378" y="3416412"/>
            <a:ext cx="866009" cy="861663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800" b="1">
                <a:latin typeface="Montserrat" panose="02000505000000020004" pitchFamily="2" charset="0"/>
              </a:rPr>
              <a:t>L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5EC851B2-D046-32CF-4182-C351833F47A2}"/>
              </a:ext>
            </a:extLst>
          </p:cNvPr>
          <p:cNvSpPr>
            <a:spLocks/>
          </p:cNvSpPr>
          <p:nvPr/>
        </p:nvSpPr>
        <p:spPr bwMode="auto">
          <a:xfrm flipH="1">
            <a:off x="4984977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BA8E2753-AB9A-2CD3-DCA7-B31AE0149B10}"/>
              </a:ext>
            </a:extLst>
          </p:cNvPr>
          <p:cNvSpPr>
            <a:spLocks/>
          </p:cNvSpPr>
          <p:nvPr/>
        </p:nvSpPr>
        <p:spPr bwMode="auto">
          <a:xfrm>
            <a:off x="6790048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A94B8E07-D751-786C-AFA0-D29D2300869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7262" y="3073195"/>
            <a:ext cx="1539409" cy="1539408"/>
          </a:xfrm>
          <a:prstGeom prst="ellipse">
            <a:avLst/>
          </a:pr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37E91C04-BD20-72D4-AA38-DF479000EC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715388" y="3251320"/>
            <a:ext cx="1183158" cy="1183158"/>
          </a:xfrm>
          <a:prstGeom prst="ellipse">
            <a:avLst/>
          </a:prstGeom>
          <a:solidFill>
            <a:srgbClr val="A39E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BBE81DC1-ED44-C6BF-4CEF-F6EE64E7A7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870342" y="3416412"/>
            <a:ext cx="866009" cy="861663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800" b="1">
                <a:latin typeface="Montserrat" panose="02000505000000020004" pitchFamily="2" charset="0"/>
              </a:rPr>
              <a:t>E</a:t>
            </a:r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39FF24EA-5CA7-38BC-9BC0-E1D98C309A91}"/>
              </a:ext>
            </a:extLst>
          </p:cNvPr>
          <p:cNvSpPr>
            <a:spLocks/>
          </p:cNvSpPr>
          <p:nvPr/>
        </p:nvSpPr>
        <p:spPr bwMode="auto">
          <a:xfrm flipH="1">
            <a:off x="7196941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AD0F4822-F366-ABAB-8422-491FFCCF4CB8}"/>
              </a:ext>
            </a:extLst>
          </p:cNvPr>
          <p:cNvSpPr>
            <a:spLocks/>
          </p:cNvSpPr>
          <p:nvPr/>
        </p:nvSpPr>
        <p:spPr bwMode="auto">
          <a:xfrm>
            <a:off x="9002012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31" name="Oval 27">
            <a:extLst>
              <a:ext uri="{FF2B5EF4-FFF2-40B4-BE49-F238E27FC236}">
                <a16:creationId xmlns:a16="http://schemas.microsoft.com/office/drawing/2014/main" id="{ECDBBBB3-EC0A-14A0-46EF-F469B265DF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35224" y="3073195"/>
            <a:ext cx="1539409" cy="1539408"/>
          </a:xfrm>
          <a:prstGeom prst="ellipse">
            <a:avLst/>
          </a:pr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38E3B3C7-909D-33FD-9B96-B941AB65FB3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13350" y="3251320"/>
            <a:ext cx="1183158" cy="1183158"/>
          </a:xfrm>
          <a:prstGeom prst="ellipse">
            <a:avLst/>
          </a:prstGeom>
          <a:solidFill>
            <a:srgbClr val="A39E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33" name="Oval 29">
            <a:extLst>
              <a:ext uri="{FF2B5EF4-FFF2-40B4-BE49-F238E27FC236}">
                <a16:creationId xmlns:a16="http://schemas.microsoft.com/office/drawing/2014/main" id="{9AB80EBE-74F6-E1E0-CCC2-AFB90DFA21E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68304" y="3416412"/>
            <a:ext cx="866009" cy="861663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800" b="1">
                <a:latin typeface="Montserrat" panose="02000505000000020004" pitchFamily="2" charset="0"/>
              </a:rPr>
              <a:t>S</a:t>
            </a: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94CA16E0-0AC5-9255-67C2-C3F9592D1DE7}"/>
              </a:ext>
            </a:extLst>
          </p:cNvPr>
          <p:cNvSpPr>
            <a:spLocks/>
          </p:cNvSpPr>
          <p:nvPr/>
        </p:nvSpPr>
        <p:spPr bwMode="auto">
          <a:xfrm flipH="1">
            <a:off x="9408971" y="3519232"/>
            <a:ext cx="409833" cy="644437"/>
          </a:xfrm>
          <a:custGeom>
            <a:avLst/>
            <a:gdLst>
              <a:gd name="T0" fmla="*/ 0 w 124"/>
              <a:gd name="T1" fmla="*/ 0 h 195"/>
              <a:gd name="T2" fmla="*/ 0 w 124"/>
              <a:gd name="T3" fmla="*/ 96 h 195"/>
              <a:gd name="T4" fmla="*/ 0 w 124"/>
              <a:gd name="T5" fmla="*/ 100 h 195"/>
              <a:gd name="T6" fmla="*/ 0 w 124"/>
              <a:gd name="T7" fmla="*/ 195 h 195"/>
              <a:gd name="T8" fmla="*/ 124 w 124"/>
              <a:gd name="T9" fmla="*/ 130 h 195"/>
              <a:gd name="T10" fmla="*/ 124 w 124"/>
              <a:gd name="T11" fmla="*/ 100 h 195"/>
              <a:gd name="T12" fmla="*/ 124 w 124"/>
              <a:gd name="T13" fmla="*/ 96 h 195"/>
              <a:gd name="T14" fmla="*/ 124 w 124"/>
              <a:gd name="T15" fmla="*/ 66 h 195"/>
              <a:gd name="T16" fmla="*/ 0 w 124"/>
              <a:gd name="T1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95">
                <a:moveTo>
                  <a:pt x="0" y="0"/>
                </a:move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40" y="130"/>
                  <a:pt x="124" y="13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40" y="66"/>
                  <a:pt x="0" y="0"/>
                  <a:pt x="0" y="0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Montserrat" panose="02000505000000020004" pitchFamily="2" charset="0"/>
            </a:endParaRPr>
          </a:p>
        </p:txBody>
      </p:sp>
      <p:sp>
        <p:nvSpPr>
          <p:cNvPr id="39" name="Isosceles Triangle 63">
            <a:extLst>
              <a:ext uri="{FF2B5EF4-FFF2-40B4-BE49-F238E27FC236}">
                <a16:creationId xmlns:a16="http://schemas.microsoft.com/office/drawing/2014/main" id="{AE77AD22-92BF-DA38-69CF-FA7A725BD95F}"/>
              </a:ext>
            </a:extLst>
          </p:cNvPr>
          <p:cNvSpPr/>
          <p:nvPr/>
        </p:nvSpPr>
        <p:spPr>
          <a:xfrm rot="5400000">
            <a:off x="1616209" y="2710201"/>
            <a:ext cx="168732" cy="145458"/>
          </a:xfrm>
          <a:prstGeom prst="triangle">
            <a:avLst/>
          </a:prstGeom>
          <a:solidFill>
            <a:srgbClr val="A3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2000505000000020004" pitchFamily="2" charset="0"/>
            </a:endParaRPr>
          </a:p>
        </p:txBody>
      </p:sp>
      <p:sp>
        <p:nvSpPr>
          <p:cNvPr id="40" name="Isosceles Triangle 120">
            <a:extLst>
              <a:ext uri="{FF2B5EF4-FFF2-40B4-BE49-F238E27FC236}">
                <a16:creationId xmlns:a16="http://schemas.microsoft.com/office/drawing/2014/main" id="{0AE243FF-A81A-7513-C9FC-C7BBFE6449F7}"/>
              </a:ext>
            </a:extLst>
          </p:cNvPr>
          <p:cNvSpPr/>
          <p:nvPr/>
        </p:nvSpPr>
        <p:spPr>
          <a:xfrm rot="5400000">
            <a:off x="3811054" y="4821393"/>
            <a:ext cx="168732" cy="145458"/>
          </a:xfrm>
          <a:prstGeom prst="triangle">
            <a:avLst/>
          </a:prstGeom>
          <a:solidFill>
            <a:srgbClr val="A3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2000505000000020004" pitchFamily="2" charset="0"/>
            </a:endParaRPr>
          </a:p>
        </p:txBody>
      </p:sp>
      <p:sp>
        <p:nvSpPr>
          <p:cNvPr id="41" name="Isosceles Triangle 121">
            <a:extLst>
              <a:ext uri="{FF2B5EF4-FFF2-40B4-BE49-F238E27FC236}">
                <a16:creationId xmlns:a16="http://schemas.microsoft.com/office/drawing/2014/main" id="{62D7FB6D-EFA7-CC74-3B57-11F21B1F9418}"/>
              </a:ext>
            </a:extLst>
          </p:cNvPr>
          <p:cNvSpPr/>
          <p:nvPr/>
        </p:nvSpPr>
        <p:spPr>
          <a:xfrm rot="5400000">
            <a:off x="6046813" y="2710201"/>
            <a:ext cx="168732" cy="145458"/>
          </a:xfrm>
          <a:prstGeom prst="triangle">
            <a:avLst/>
          </a:prstGeom>
          <a:solidFill>
            <a:srgbClr val="A3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2000505000000020004" pitchFamily="2" charset="0"/>
            </a:endParaRPr>
          </a:p>
        </p:txBody>
      </p:sp>
      <p:sp>
        <p:nvSpPr>
          <p:cNvPr id="42" name="Isosceles Triangle 122">
            <a:extLst>
              <a:ext uri="{FF2B5EF4-FFF2-40B4-BE49-F238E27FC236}">
                <a16:creationId xmlns:a16="http://schemas.microsoft.com/office/drawing/2014/main" id="{4CBC56F8-9276-D36A-8144-2608D95B752C}"/>
              </a:ext>
            </a:extLst>
          </p:cNvPr>
          <p:cNvSpPr/>
          <p:nvPr/>
        </p:nvSpPr>
        <p:spPr>
          <a:xfrm rot="5400000">
            <a:off x="8241658" y="4821393"/>
            <a:ext cx="168732" cy="145458"/>
          </a:xfrm>
          <a:prstGeom prst="triangle">
            <a:avLst/>
          </a:prstGeom>
          <a:solidFill>
            <a:srgbClr val="A3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2000505000000020004" pitchFamily="2" charset="0"/>
            </a:endParaRPr>
          </a:p>
        </p:txBody>
      </p:sp>
      <p:sp>
        <p:nvSpPr>
          <p:cNvPr id="43" name="Isosceles Triangle 124">
            <a:extLst>
              <a:ext uri="{FF2B5EF4-FFF2-40B4-BE49-F238E27FC236}">
                <a16:creationId xmlns:a16="http://schemas.microsoft.com/office/drawing/2014/main" id="{FB9ACF72-D8AD-71FC-E925-4E80E7E998B6}"/>
              </a:ext>
            </a:extLst>
          </p:cNvPr>
          <p:cNvSpPr/>
          <p:nvPr/>
        </p:nvSpPr>
        <p:spPr>
          <a:xfrm rot="5400000">
            <a:off x="10423669" y="2709474"/>
            <a:ext cx="168732" cy="145458"/>
          </a:xfrm>
          <a:prstGeom prst="triangle">
            <a:avLst/>
          </a:prstGeom>
          <a:solidFill>
            <a:srgbClr val="A3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2000505000000020004" pitchFamily="2" charset="0"/>
            </a:endParaRPr>
          </a:p>
        </p:txBody>
      </p:sp>
      <p:sp>
        <p:nvSpPr>
          <p:cNvPr id="44" name="Rectangle 131">
            <a:extLst>
              <a:ext uri="{FF2B5EF4-FFF2-40B4-BE49-F238E27FC236}">
                <a16:creationId xmlns:a16="http://schemas.microsoft.com/office/drawing/2014/main" id="{212AB610-05A4-75A0-A006-AF2918990B52}"/>
              </a:ext>
            </a:extLst>
          </p:cNvPr>
          <p:cNvSpPr/>
          <p:nvPr/>
        </p:nvSpPr>
        <p:spPr>
          <a:xfrm>
            <a:off x="609369" y="5394422"/>
            <a:ext cx="254158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Purpose 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Positionierung (Branche)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Potenziale 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Prioritäten für Ziele und Zielgruppen</a:t>
            </a:r>
          </a:p>
        </p:txBody>
      </p:sp>
      <p:sp>
        <p:nvSpPr>
          <p:cNvPr id="45" name="TextBox 132">
            <a:extLst>
              <a:ext uri="{FF2B5EF4-FFF2-40B4-BE49-F238E27FC236}">
                <a16:creationId xmlns:a16="http://schemas.microsoft.com/office/drawing/2014/main" id="{44B644A0-90B4-6427-5DB8-5EB9C1A600D2}"/>
              </a:ext>
            </a:extLst>
          </p:cNvPr>
          <p:cNvSpPr txBox="1"/>
          <p:nvPr/>
        </p:nvSpPr>
        <p:spPr>
          <a:xfrm>
            <a:off x="609369" y="4806733"/>
            <a:ext cx="2448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STRATEGIEARBEIT</a:t>
            </a:r>
          </a:p>
        </p:txBody>
      </p:sp>
      <p:sp>
        <p:nvSpPr>
          <p:cNvPr id="46" name="Rectangle 134">
            <a:extLst>
              <a:ext uri="{FF2B5EF4-FFF2-40B4-BE49-F238E27FC236}">
                <a16:creationId xmlns:a16="http://schemas.microsoft.com/office/drawing/2014/main" id="{519299F4-6D32-B1C8-309E-BA7398D26A76}"/>
              </a:ext>
            </a:extLst>
          </p:cNvPr>
          <p:cNvSpPr/>
          <p:nvPr/>
        </p:nvSpPr>
        <p:spPr>
          <a:xfrm>
            <a:off x="2836431" y="1906237"/>
            <a:ext cx="291960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Vertriebsmethode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Brücke Marketing zu Vertrieb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Stufen bis zum Vertrag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Sales Funnel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Kundenzentrierte Organisation</a:t>
            </a:r>
          </a:p>
        </p:txBody>
      </p:sp>
      <p:sp>
        <p:nvSpPr>
          <p:cNvPr id="47" name="TextBox 135">
            <a:extLst>
              <a:ext uri="{FF2B5EF4-FFF2-40B4-BE49-F238E27FC236}">
                <a16:creationId xmlns:a16="http://schemas.microsoft.com/office/drawing/2014/main" id="{FDDFF3E4-6835-DC0D-6145-DCF0A4D9EA8B}"/>
              </a:ext>
            </a:extLst>
          </p:cNvPr>
          <p:cNvSpPr txBox="1"/>
          <p:nvPr/>
        </p:nvSpPr>
        <p:spPr>
          <a:xfrm>
            <a:off x="2836431" y="1318548"/>
            <a:ext cx="27431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ABLAUF- UND </a:t>
            </a:r>
            <a:b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</a:br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ORGANISATIONSDESIGN</a:t>
            </a:r>
          </a:p>
        </p:txBody>
      </p:sp>
      <p:sp>
        <p:nvSpPr>
          <p:cNvPr id="48" name="Rectangle 137">
            <a:extLst>
              <a:ext uri="{FF2B5EF4-FFF2-40B4-BE49-F238E27FC236}">
                <a16:creationId xmlns:a16="http://schemas.microsoft.com/office/drawing/2014/main" id="{202B77A0-0082-810E-8EED-B7BAE3893FBF}"/>
              </a:ext>
            </a:extLst>
          </p:cNvPr>
          <p:cNvSpPr/>
          <p:nvPr/>
        </p:nvSpPr>
        <p:spPr>
          <a:xfrm>
            <a:off x="5123544" y="5394422"/>
            <a:ext cx="259184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Intelligentes CRM-System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Datenverfügbarkeit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Automatisierung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Templates und Hilfsmittel</a:t>
            </a:r>
          </a:p>
        </p:txBody>
      </p:sp>
      <p:sp>
        <p:nvSpPr>
          <p:cNvPr id="49" name="TextBox 138">
            <a:extLst>
              <a:ext uri="{FF2B5EF4-FFF2-40B4-BE49-F238E27FC236}">
                <a16:creationId xmlns:a16="http://schemas.microsoft.com/office/drawing/2014/main" id="{EF5CECFE-B36D-FA2D-1CAD-8FAE5D2D201A}"/>
              </a:ext>
            </a:extLst>
          </p:cNvPr>
          <p:cNvSpPr txBox="1"/>
          <p:nvPr/>
        </p:nvSpPr>
        <p:spPr>
          <a:xfrm>
            <a:off x="5123544" y="4806733"/>
            <a:ext cx="2448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LEISTUNGSFÄHIGE WERKZEUGE</a:t>
            </a:r>
          </a:p>
        </p:txBody>
      </p:sp>
      <p:sp>
        <p:nvSpPr>
          <p:cNvPr id="50" name="Rectangle 140">
            <a:extLst>
              <a:ext uri="{FF2B5EF4-FFF2-40B4-BE49-F238E27FC236}">
                <a16:creationId xmlns:a16="http://schemas.microsoft.com/office/drawing/2014/main" id="{CA5233E2-86D4-CFF4-02AA-7FA779E07E4B}"/>
              </a:ext>
            </a:extLst>
          </p:cNvPr>
          <p:cNvSpPr/>
          <p:nvPr/>
        </p:nvSpPr>
        <p:spPr>
          <a:xfrm>
            <a:off x="7374842" y="1906237"/>
            <a:ext cx="296146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Health-Check für Sales-</a:t>
            </a:r>
            <a:r>
              <a:rPr lang="de-DE" sz="1200" err="1">
                <a:latin typeface="Montserrat Light" panose="00000400000000000000" pitchFamily="2" charset="0"/>
              </a:rPr>
              <a:t>Operations</a:t>
            </a:r>
            <a:endParaRPr lang="de-DE" sz="1200">
              <a:latin typeface="Montserrat Light" panose="00000400000000000000" pitchFamily="2" charset="0"/>
            </a:endParaRP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KPIs und Maßnahmen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Reporting und Controlling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Kundenrückgewinnung</a:t>
            </a:r>
          </a:p>
        </p:txBody>
      </p:sp>
      <p:sp>
        <p:nvSpPr>
          <p:cNvPr id="51" name="TextBox 141">
            <a:extLst>
              <a:ext uri="{FF2B5EF4-FFF2-40B4-BE49-F238E27FC236}">
                <a16:creationId xmlns:a16="http://schemas.microsoft.com/office/drawing/2014/main" id="{4809BAF4-1660-88EB-2441-57C4AB8FD10B}"/>
              </a:ext>
            </a:extLst>
          </p:cNvPr>
          <p:cNvSpPr txBox="1"/>
          <p:nvPr/>
        </p:nvSpPr>
        <p:spPr>
          <a:xfrm>
            <a:off x="7374842" y="1318548"/>
            <a:ext cx="22419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EXECUTION-</a:t>
            </a:r>
            <a:b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</a:br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52" name="Rectangle 143">
            <a:extLst>
              <a:ext uri="{FF2B5EF4-FFF2-40B4-BE49-F238E27FC236}">
                <a16:creationId xmlns:a16="http://schemas.microsoft.com/office/drawing/2014/main" id="{0D70480A-7F85-E0F1-27B1-652744F64ED9}"/>
              </a:ext>
            </a:extLst>
          </p:cNvPr>
          <p:cNvSpPr/>
          <p:nvPr/>
        </p:nvSpPr>
        <p:spPr>
          <a:xfrm>
            <a:off x="9616826" y="5394422"/>
            <a:ext cx="25415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Regelmäßige Schwachstellenanalyse</a:t>
            </a:r>
          </a:p>
          <a:p>
            <a:pPr marL="179388" indent="-179388">
              <a:buFont typeface="Symbol" panose="05050102010706020507" pitchFamily="18" charset="2"/>
              <a:buChar char="-"/>
            </a:pPr>
            <a:r>
              <a:rPr lang="de-DE" sz="1200">
                <a:latin typeface="Montserrat Light" panose="00000400000000000000" pitchFamily="2" charset="0"/>
              </a:rPr>
              <a:t>Innovationsprojekte</a:t>
            </a:r>
          </a:p>
        </p:txBody>
      </p:sp>
      <p:sp>
        <p:nvSpPr>
          <p:cNvPr id="53" name="TextBox 144">
            <a:extLst>
              <a:ext uri="{FF2B5EF4-FFF2-40B4-BE49-F238E27FC236}">
                <a16:creationId xmlns:a16="http://schemas.microsoft.com/office/drawing/2014/main" id="{671703AD-1F5B-F716-E4FA-CD3082A98815}"/>
              </a:ext>
            </a:extLst>
          </p:cNvPr>
          <p:cNvSpPr txBox="1"/>
          <p:nvPr/>
        </p:nvSpPr>
        <p:spPr>
          <a:xfrm>
            <a:off x="9616826" y="4806733"/>
            <a:ext cx="252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>
                <a:latin typeface="Montserrat SemiBold" panose="00000700000000000000" pitchFamily="2" charset="0"/>
                <a:cs typeface="Arial" panose="020B0604020202020204" pitchFamily="34" charset="0"/>
              </a:rPr>
              <a:t>STETIGE WEITERENTWICKLUNG</a:t>
            </a:r>
          </a:p>
        </p:txBody>
      </p:sp>
      <p:grpSp>
        <p:nvGrpSpPr>
          <p:cNvPr id="35" name="Group 56">
            <a:extLst>
              <a:ext uri="{FF2B5EF4-FFF2-40B4-BE49-F238E27FC236}">
                <a16:creationId xmlns:a16="http://schemas.microsoft.com/office/drawing/2014/main" id="{4F66EB02-2FFB-036F-F16D-58D42A31D29C}"/>
              </a:ext>
            </a:extLst>
          </p:cNvPr>
          <p:cNvGrpSpPr/>
          <p:nvPr/>
        </p:nvGrpSpPr>
        <p:grpSpPr>
          <a:xfrm>
            <a:off x="11188066" y="3526711"/>
            <a:ext cx="1003934" cy="644437"/>
            <a:chOff x="11188066" y="3025266"/>
            <a:chExt cx="817692" cy="644437"/>
          </a:xfrm>
          <a:solidFill>
            <a:srgbClr val="373737"/>
          </a:solidFill>
        </p:grpSpPr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78484564-09DE-E802-6A11-78FF25863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066" y="3025266"/>
              <a:ext cx="409833" cy="644437"/>
            </a:xfrm>
            <a:custGeom>
              <a:avLst/>
              <a:gdLst>
                <a:gd name="T0" fmla="*/ 0 w 124"/>
                <a:gd name="T1" fmla="*/ 0 h 195"/>
                <a:gd name="T2" fmla="*/ 0 w 124"/>
                <a:gd name="T3" fmla="*/ 96 h 195"/>
                <a:gd name="T4" fmla="*/ 0 w 124"/>
                <a:gd name="T5" fmla="*/ 100 h 195"/>
                <a:gd name="T6" fmla="*/ 0 w 124"/>
                <a:gd name="T7" fmla="*/ 195 h 195"/>
                <a:gd name="T8" fmla="*/ 124 w 124"/>
                <a:gd name="T9" fmla="*/ 130 h 195"/>
                <a:gd name="T10" fmla="*/ 124 w 124"/>
                <a:gd name="T11" fmla="*/ 100 h 195"/>
                <a:gd name="T12" fmla="*/ 124 w 124"/>
                <a:gd name="T13" fmla="*/ 96 h 195"/>
                <a:gd name="T14" fmla="*/ 124 w 124"/>
                <a:gd name="T15" fmla="*/ 66 h 195"/>
                <a:gd name="T16" fmla="*/ 0 w 124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40" y="130"/>
                    <a:pt x="124" y="13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40" y="6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="1">
                <a:latin typeface="Montserrat" panose="02000505000000020004" pitchFamily="2" charset="0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95A76C8-DF88-D58B-20C0-63AD1C5698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5925" y="3025266"/>
              <a:ext cx="409833" cy="644437"/>
            </a:xfrm>
            <a:custGeom>
              <a:avLst/>
              <a:gdLst>
                <a:gd name="T0" fmla="*/ 0 w 124"/>
                <a:gd name="T1" fmla="*/ 0 h 195"/>
                <a:gd name="T2" fmla="*/ 0 w 124"/>
                <a:gd name="T3" fmla="*/ 96 h 195"/>
                <a:gd name="T4" fmla="*/ 0 w 124"/>
                <a:gd name="T5" fmla="*/ 100 h 195"/>
                <a:gd name="T6" fmla="*/ 0 w 124"/>
                <a:gd name="T7" fmla="*/ 195 h 195"/>
                <a:gd name="T8" fmla="*/ 124 w 124"/>
                <a:gd name="T9" fmla="*/ 130 h 195"/>
                <a:gd name="T10" fmla="*/ 124 w 124"/>
                <a:gd name="T11" fmla="*/ 100 h 195"/>
                <a:gd name="T12" fmla="*/ 124 w 124"/>
                <a:gd name="T13" fmla="*/ 96 h 195"/>
                <a:gd name="T14" fmla="*/ 124 w 124"/>
                <a:gd name="T15" fmla="*/ 66 h 195"/>
                <a:gd name="T16" fmla="*/ 0 w 124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40" y="130"/>
                    <a:pt x="124" y="13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40" y="6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="1">
                <a:latin typeface="Montserrat" panose="02000505000000020004" pitchFamily="2" charset="0"/>
              </a:endParaRPr>
            </a:p>
          </p:txBody>
        </p:sp>
      </p:grp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3B46B396-1E3E-5DFF-1C31-C8C37DAEB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000">
                <a:latin typeface="Montserrat SemiBold" panose="00000700000000000000" pitchFamily="2" charset="0"/>
              </a:rPr>
              <a:t>Unsere fünf Grundpfeiler für Ihren Vertriebserfolg.</a:t>
            </a:r>
          </a:p>
        </p:txBody>
      </p:sp>
    </p:spTree>
    <p:extLst>
      <p:ext uri="{BB962C8B-B14F-4D97-AF65-F5344CB8AC3E}">
        <p14:creationId xmlns:p14="http://schemas.microsoft.com/office/powerpoint/2010/main" val="298029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9CFBE4A-CD7B-2FB2-6DE0-FE13F00E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1" y="706644"/>
            <a:ext cx="6475413" cy="5333567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226D0562-C611-5724-03EE-3C5F1BF4FBAE}"/>
              </a:ext>
            </a:extLst>
          </p:cNvPr>
          <p:cNvSpPr txBox="1">
            <a:spLocks/>
          </p:cNvSpPr>
          <p:nvPr/>
        </p:nvSpPr>
        <p:spPr>
          <a:xfrm>
            <a:off x="224789" y="5992999"/>
            <a:ext cx="8771165" cy="110018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7200" dirty="0">
                <a:solidFill>
                  <a:srgbClr val="E5E4EE"/>
                </a:solidFill>
                <a:latin typeface="Montserrat ExtraBold" panose="00000900000000000000" pitchFamily="2" charset="0"/>
              </a:rPr>
              <a:t>SHRIMP MODELL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A334EB-E993-F09A-22DB-124889175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>
                <a:latin typeface="Montserrat SemiBold"/>
              </a:rPr>
              <a:t>Das Shrimp-Modell als Nukleus unseres </a:t>
            </a:r>
            <a:r>
              <a:rPr lang="de-DE" err="1">
                <a:latin typeface="Montserrat SemiBold"/>
              </a:rPr>
              <a:t>Approaches</a:t>
            </a:r>
            <a:r>
              <a:rPr lang="de-DE">
                <a:latin typeface="Montserrat SemiBold"/>
              </a:rPr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9C1E4B-844B-B396-A806-EB287AF695E7}"/>
              </a:ext>
            </a:extLst>
          </p:cNvPr>
          <p:cNvSpPr txBox="1">
            <a:spLocks/>
          </p:cNvSpPr>
          <p:nvPr/>
        </p:nvSpPr>
        <p:spPr>
          <a:xfrm>
            <a:off x="7776753" y="2328814"/>
            <a:ext cx="3899309" cy="151900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Font typeface="Arial" panose="020B0604020202020204" pitchFamily="34" charset="0"/>
              <a:buNone/>
            </a:pPr>
            <a:r>
              <a:rPr lang="de-DE" sz="1800" dirty="0">
                <a:latin typeface="+mj-lt"/>
              </a:rPr>
              <a:t>HOW IS YOUR SHRIMP? </a:t>
            </a:r>
            <a:r>
              <a:rPr lang="de-DE" sz="1800" dirty="0"/>
              <a:t>Unsere Consultants bedienen den kompletten Zyklus der Customer Interaction – mit einem starken Fokus auf B2B.</a:t>
            </a:r>
          </a:p>
        </p:txBody>
      </p:sp>
    </p:spTree>
    <p:extLst>
      <p:ext uri="{BB962C8B-B14F-4D97-AF65-F5344CB8AC3E}">
        <p14:creationId xmlns:p14="http://schemas.microsoft.com/office/powerpoint/2010/main" val="150625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450178-0015-8387-973B-D3FB2158C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" t="6976" r="5773" b="5374"/>
          <a:stretch/>
        </p:blipFill>
        <p:spPr bwMode="auto">
          <a:xfrm>
            <a:off x="1287242" y="1179950"/>
            <a:ext cx="10747638" cy="601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6B5CC4-931F-5F8C-72F7-1EDBA5E4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Einige Projektbeispiele unserer Consultants.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B4DF5D08-1670-FECD-895C-FFD284F26586}"/>
              </a:ext>
            </a:extLst>
          </p:cNvPr>
          <p:cNvSpPr/>
          <p:nvPr/>
        </p:nvSpPr>
        <p:spPr>
          <a:xfrm>
            <a:off x="532743" y="1209869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FE14DCC0-38B5-74DE-BBAB-C9AB7243740F}"/>
              </a:ext>
            </a:extLst>
          </p:cNvPr>
          <p:cNvSpPr/>
          <p:nvPr/>
        </p:nvSpPr>
        <p:spPr>
          <a:xfrm>
            <a:off x="674017" y="1353869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5AA0170-ECFF-C325-1FB7-8251FC8CAC36}"/>
              </a:ext>
            </a:extLst>
          </p:cNvPr>
          <p:cNvSpPr txBox="1"/>
          <p:nvPr/>
        </p:nvSpPr>
        <p:spPr>
          <a:xfrm>
            <a:off x="673595" y="1763566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rgbClr val="FFFFFF"/>
                </a:solidFill>
                <a:latin typeface="+mj-lt"/>
              </a:rPr>
              <a:t>WE SUPERCHARGED THE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5167824-3763-D9AD-5FEA-9EF8E06952D9}"/>
              </a:ext>
            </a:extLst>
          </p:cNvPr>
          <p:cNvSpPr txBox="1"/>
          <p:nvPr/>
        </p:nvSpPr>
        <p:spPr>
          <a:xfrm>
            <a:off x="679721" y="2087765"/>
            <a:ext cx="2304171" cy="1392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de-DE" sz="2100" dirty="0">
                <a:solidFill>
                  <a:srgbClr val="FFFFFF"/>
                </a:solidFill>
                <a:latin typeface="+mj-lt"/>
              </a:rPr>
              <a:t>SALES STRATEGY</a:t>
            </a:r>
          </a:p>
          <a:p>
            <a:pPr algn="ctr">
              <a:lnSpc>
                <a:spcPts val="2200"/>
              </a:lnSpc>
            </a:pPr>
            <a:r>
              <a:rPr lang="de-DE" dirty="0">
                <a:solidFill>
                  <a:srgbClr val="FFFFFF"/>
                </a:solidFill>
                <a:latin typeface="+mj-lt"/>
              </a:rPr>
              <a:t>FOR AN EUROPE LEADING E-COM BRAND</a:t>
            </a:r>
            <a:endParaRPr lang="de-DE" sz="21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9E26437-6014-9F83-7B00-2A545D91AA78}"/>
              </a:ext>
            </a:extLst>
          </p:cNvPr>
          <p:cNvSpPr/>
          <p:nvPr/>
        </p:nvSpPr>
        <p:spPr>
          <a:xfrm>
            <a:off x="3385004" y="1209869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A7E6A51B-D648-5B37-93EC-77FE9A02ADB1}"/>
              </a:ext>
            </a:extLst>
          </p:cNvPr>
          <p:cNvSpPr/>
          <p:nvPr/>
        </p:nvSpPr>
        <p:spPr>
          <a:xfrm>
            <a:off x="3526278" y="1353869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2B77032-14BF-7F07-1486-17E6AE17281F}"/>
              </a:ext>
            </a:extLst>
          </p:cNvPr>
          <p:cNvSpPr txBox="1"/>
          <p:nvPr/>
        </p:nvSpPr>
        <p:spPr>
          <a:xfrm>
            <a:off x="3525856" y="1763566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rgbClr val="FFFFFF"/>
                </a:solidFill>
                <a:latin typeface="+mj-lt"/>
              </a:rPr>
              <a:t>WE CRAFTED THE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EBC0A10-936A-AF3B-5D08-94BBDCFF64B8}"/>
              </a:ext>
            </a:extLst>
          </p:cNvPr>
          <p:cNvSpPr txBox="1"/>
          <p:nvPr/>
        </p:nvSpPr>
        <p:spPr>
          <a:xfrm>
            <a:off x="3531982" y="2087765"/>
            <a:ext cx="2304171" cy="122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de-DE" sz="2000" dirty="0">
                <a:solidFill>
                  <a:srgbClr val="FFFFFF"/>
                </a:solidFill>
                <a:latin typeface="+mj-lt"/>
              </a:rPr>
              <a:t>POST MERGER</a:t>
            </a:r>
            <a:br>
              <a:rPr lang="de-DE" sz="2000" dirty="0">
                <a:solidFill>
                  <a:srgbClr val="FFFFFF"/>
                </a:solidFill>
                <a:latin typeface="+mj-lt"/>
              </a:rPr>
            </a:br>
            <a:r>
              <a:rPr lang="de-DE" sz="2000" dirty="0">
                <a:solidFill>
                  <a:srgbClr val="FFFFFF"/>
                </a:solidFill>
                <a:latin typeface="+mj-lt"/>
              </a:rPr>
              <a:t>STRATEGY</a:t>
            </a:r>
          </a:p>
          <a:p>
            <a:pPr algn="ctr">
              <a:lnSpc>
                <a:spcPts val="1900"/>
              </a:lnSpc>
            </a:pPr>
            <a:r>
              <a:rPr lang="de-DE" sz="2000" dirty="0">
                <a:solidFill>
                  <a:srgbClr val="FFFFFF"/>
                </a:solidFill>
                <a:latin typeface="+mj-lt"/>
              </a:rPr>
              <a:t>FOR A CONSULTING COMPANY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A5DE17C-03D7-FE83-72F8-9D58C571AF59}"/>
              </a:ext>
            </a:extLst>
          </p:cNvPr>
          <p:cNvSpPr/>
          <p:nvPr/>
        </p:nvSpPr>
        <p:spPr>
          <a:xfrm>
            <a:off x="9083665" y="1209869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74F23535-B263-FC36-FA7A-0251841378FC}"/>
              </a:ext>
            </a:extLst>
          </p:cNvPr>
          <p:cNvSpPr/>
          <p:nvPr/>
        </p:nvSpPr>
        <p:spPr>
          <a:xfrm>
            <a:off x="9224939" y="1353869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2F93E58-237D-3379-E777-66FAFB75B7C0}"/>
              </a:ext>
            </a:extLst>
          </p:cNvPr>
          <p:cNvSpPr txBox="1"/>
          <p:nvPr/>
        </p:nvSpPr>
        <p:spPr>
          <a:xfrm>
            <a:off x="9224517" y="1763566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rgbClr val="FFFFFF"/>
                </a:solidFill>
                <a:latin typeface="+mj-lt"/>
              </a:rPr>
              <a:t>WE SPEARHEADED AN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8F50A46-754D-FA2A-30FE-AE05B6FE6CEA}"/>
              </a:ext>
            </a:extLst>
          </p:cNvPr>
          <p:cNvSpPr txBox="1"/>
          <p:nvPr/>
        </p:nvSpPr>
        <p:spPr>
          <a:xfrm>
            <a:off x="9230643" y="2087765"/>
            <a:ext cx="230417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de-DE" sz="2400" dirty="0">
                <a:solidFill>
                  <a:srgbClr val="FFFFFF"/>
                </a:solidFill>
                <a:latin typeface="Montserrat SemiBold" panose="00000700000000000000" pitchFamily="2" charset="0"/>
              </a:rPr>
              <a:t>INNOVATION</a:t>
            </a:r>
          </a:p>
          <a:p>
            <a:pPr algn="ctr">
              <a:lnSpc>
                <a:spcPts val="2300"/>
              </a:lnSpc>
            </a:pPr>
            <a:r>
              <a:rPr lang="de-DE" sz="2400" dirty="0">
                <a:solidFill>
                  <a:srgbClr val="FFFFFF"/>
                </a:solidFill>
                <a:latin typeface="Montserrat SemiBold" panose="00000700000000000000" pitchFamily="2" charset="0"/>
              </a:rPr>
              <a:t>THINKING</a:t>
            </a:r>
          </a:p>
          <a:p>
            <a:pPr algn="ctr">
              <a:lnSpc>
                <a:spcPts val="2200"/>
              </a:lnSpc>
            </a:pPr>
            <a:r>
              <a:rPr lang="de-DE" sz="2200" dirty="0">
                <a:solidFill>
                  <a:srgbClr val="FFFFFF"/>
                </a:solidFill>
                <a:latin typeface="Montserrat SemiBold" panose="00000700000000000000" pitchFamily="2" charset="0"/>
              </a:rPr>
              <a:t>TRAINING PROGRAM</a:t>
            </a: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BE6F5209-ABE0-A92C-6909-89A40F2F3044}"/>
              </a:ext>
            </a:extLst>
          </p:cNvPr>
          <p:cNvSpPr/>
          <p:nvPr/>
        </p:nvSpPr>
        <p:spPr>
          <a:xfrm>
            <a:off x="6225750" y="4041436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267C495E-75F5-C0E4-FCC2-39728A1B1840}"/>
              </a:ext>
            </a:extLst>
          </p:cNvPr>
          <p:cNvSpPr/>
          <p:nvPr/>
        </p:nvSpPr>
        <p:spPr>
          <a:xfrm>
            <a:off x="6369454" y="4185436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27F2DD7-6399-6F21-3E05-6BA2B999D85F}"/>
              </a:ext>
            </a:extLst>
          </p:cNvPr>
          <p:cNvSpPr txBox="1"/>
          <p:nvPr/>
        </p:nvSpPr>
        <p:spPr>
          <a:xfrm>
            <a:off x="6369665" y="4509120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>
                <a:solidFill>
                  <a:srgbClr val="FFFFFF"/>
                </a:solidFill>
                <a:latin typeface="+mj-lt"/>
              </a:rPr>
              <a:t>WE IMPLEMENTED A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3774EAD-98BE-8931-3040-D4A9C62BBCB3}"/>
              </a:ext>
            </a:extLst>
          </p:cNvPr>
          <p:cNvSpPr txBox="1"/>
          <p:nvPr/>
        </p:nvSpPr>
        <p:spPr>
          <a:xfrm>
            <a:off x="6369665" y="4819924"/>
            <a:ext cx="230417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de-DE" sz="2000" dirty="0">
                <a:solidFill>
                  <a:srgbClr val="FFFFFF"/>
                </a:solidFill>
                <a:latin typeface="Montserrat SemiBold" panose="00000700000000000000" pitchFamily="2" charset="0"/>
              </a:rPr>
              <a:t>SALES CONCEPT </a:t>
            </a:r>
            <a:r>
              <a:rPr lang="de-DE" dirty="0">
                <a:solidFill>
                  <a:srgbClr val="FFFFFF"/>
                </a:solidFill>
                <a:latin typeface="Montserrat SemiBold" panose="00000700000000000000" pitchFamily="2" charset="0"/>
              </a:rPr>
              <a:t>FOR A </a:t>
            </a:r>
            <a:r>
              <a:rPr lang="de-DE" sz="2000" dirty="0">
                <a:solidFill>
                  <a:srgbClr val="FFFFFF"/>
                </a:solidFill>
                <a:latin typeface="Montserrat SemiBold" panose="00000700000000000000" pitchFamily="2" charset="0"/>
              </a:rPr>
              <a:t>GERMAN SME </a:t>
            </a:r>
            <a:r>
              <a:rPr lang="de-DE" dirty="0">
                <a:solidFill>
                  <a:srgbClr val="FFFFFF"/>
                </a:solidFill>
                <a:latin typeface="Montserrat SemiBold" panose="00000700000000000000" pitchFamily="2" charset="0"/>
              </a:rPr>
              <a:t>– MARKET LEADER IN FUNCTIONAL COATING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C6F266AC-4FD5-A133-C620-473587677B33}"/>
              </a:ext>
            </a:extLst>
          </p:cNvPr>
          <p:cNvSpPr/>
          <p:nvPr/>
        </p:nvSpPr>
        <p:spPr>
          <a:xfrm>
            <a:off x="6225750" y="1209869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CDD3B312-CB38-D158-C646-176A6F8E1CDE}"/>
              </a:ext>
            </a:extLst>
          </p:cNvPr>
          <p:cNvSpPr/>
          <p:nvPr/>
        </p:nvSpPr>
        <p:spPr>
          <a:xfrm>
            <a:off x="6369454" y="1353869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6D33A1-4705-CDDD-BC67-6994E159D0EC}"/>
              </a:ext>
            </a:extLst>
          </p:cNvPr>
          <p:cNvSpPr txBox="1"/>
          <p:nvPr/>
        </p:nvSpPr>
        <p:spPr>
          <a:xfrm>
            <a:off x="6320983" y="1763566"/>
            <a:ext cx="24015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+mj-lt"/>
              </a:rPr>
              <a:t>WE DEVELOPED &amp; EXECUTED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E3F0312-AB2B-B54C-AC30-5985A1CBDCE9}"/>
              </a:ext>
            </a:extLst>
          </p:cNvPr>
          <p:cNvSpPr txBox="1"/>
          <p:nvPr/>
        </p:nvSpPr>
        <p:spPr>
          <a:xfrm>
            <a:off x="6337519" y="2087765"/>
            <a:ext cx="2368463" cy="1333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AN INTERNATIONAL </a:t>
            </a:r>
          </a:p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EMPLOYEE </a:t>
            </a:r>
          </a:p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ENABLEMENT</a:t>
            </a:r>
          </a:p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TRAINING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26BF5BCE-C685-FD81-B6A1-F562CFBC5152}"/>
              </a:ext>
            </a:extLst>
          </p:cNvPr>
          <p:cNvSpPr/>
          <p:nvPr/>
        </p:nvSpPr>
        <p:spPr>
          <a:xfrm>
            <a:off x="3385004" y="4041436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F610B3B6-AFAE-701E-4DE9-EF63840A6493}"/>
              </a:ext>
            </a:extLst>
          </p:cNvPr>
          <p:cNvSpPr/>
          <p:nvPr/>
        </p:nvSpPr>
        <p:spPr>
          <a:xfrm>
            <a:off x="3544592" y="4185436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D447283-4F54-B3D8-F740-A0779B0233D0}"/>
              </a:ext>
            </a:extLst>
          </p:cNvPr>
          <p:cNvSpPr txBox="1"/>
          <p:nvPr/>
        </p:nvSpPr>
        <p:spPr>
          <a:xfrm>
            <a:off x="3544170" y="4509120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>
                <a:solidFill>
                  <a:srgbClr val="FFFFFF"/>
                </a:solidFill>
                <a:latin typeface="+mj-lt"/>
              </a:rPr>
              <a:t>WE DEVELOPED AN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BE69315-577F-A810-9CA5-370D1D4CD839}"/>
              </a:ext>
            </a:extLst>
          </p:cNvPr>
          <p:cNvSpPr txBox="1"/>
          <p:nvPr/>
        </p:nvSpPr>
        <p:spPr>
          <a:xfrm>
            <a:off x="3550718" y="4776629"/>
            <a:ext cx="2304171" cy="1410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de-DE" dirty="0">
                <a:solidFill>
                  <a:srgbClr val="FFFFFF"/>
                </a:solidFill>
                <a:latin typeface="Montserrat SemiBold" panose="00000700000000000000" pitchFamily="2" charset="0"/>
              </a:rPr>
              <a:t>INTERNATIONAL </a:t>
            </a:r>
            <a:r>
              <a:rPr lang="de-DE" sz="2200" dirty="0">
                <a:solidFill>
                  <a:srgbClr val="FFFFFF"/>
                </a:solidFill>
                <a:latin typeface="Montserrat SemiBold" panose="00000700000000000000" pitchFamily="2" charset="0"/>
              </a:rPr>
              <a:t>LEADERSHIP TRAINING </a:t>
            </a:r>
            <a:r>
              <a:rPr lang="de-DE" dirty="0">
                <a:solidFill>
                  <a:srgbClr val="FFFFFF"/>
                </a:solidFill>
                <a:latin typeface="Montserrat SemiBold" panose="00000700000000000000" pitchFamily="2" charset="0"/>
              </a:rPr>
              <a:t>PROGRAM FOR </a:t>
            </a:r>
            <a:r>
              <a:rPr lang="de-DE" sz="2000" dirty="0">
                <a:solidFill>
                  <a:srgbClr val="FFFFFF"/>
                </a:solidFill>
                <a:latin typeface="Montserrat SemiBold" panose="00000700000000000000" pitchFamily="2" charset="0"/>
              </a:rPr>
              <a:t>DIGITIZATION</a:t>
            </a:r>
            <a:endParaRPr lang="de-DE" sz="1900" dirty="0">
              <a:solidFill>
                <a:srgbClr val="FFFFF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695DFA83-23CC-5923-D985-4E7D0CF093CC}"/>
              </a:ext>
            </a:extLst>
          </p:cNvPr>
          <p:cNvSpPr/>
          <p:nvPr/>
        </p:nvSpPr>
        <p:spPr>
          <a:xfrm>
            <a:off x="532743" y="4041436"/>
            <a:ext cx="2592000" cy="2592000"/>
          </a:xfrm>
          <a:prstGeom prst="roundRect">
            <a:avLst>
              <a:gd name="adj" fmla="val 5921"/>
            </a:avLst>
          </a:prstGeom>
          <a:noFill/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988C2542-5292-0E5F-C858-D169109AFDF7}"/>
              </a:ext>
            </a:extLst>
          </p:cNvPr>
          <p:cNvSpPr/>
          <p:nvPr/>
        </p:nvSpPr>
        <p:spPr>
          <a:xfrm>
            <a:off x="674017" y="4185436"/>
            <a:ext cx="2304593" cy="2304000"/>
          </a:xfrm>
          <a:prstGeom prst="roundRect">
            <a:avLst>
              <a:gd name="adj" fmla="val 5921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7B86B29-F9EE-61EE-6195-ABCBCA0D6880}"/>
              </a:ext>
            </a:extLst>
          </p:cNvPr>
          <p:cNvSpPr txBox="1"/>
          <p:nvPr/>
        </p:nvSpPr>
        <p:spPr>
          <a:xfrm>
            <a:off x="673595" y="4509120"/>
            <a:ext cx="23041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>
                <a:solidFill>
                  <a:srgbClr val="FFFFFF"/>
                </a:solidFill>
                <a:latin typeface="+mj-lt"/>
              </a:rPr>
              <a:t>WE IMPELEMTED 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BC8039F-8ACC-B673-5AAF-B9E5A129D6E2}"/>
              </a:ext>
            </a:extLst>
          </p:cNvPr>
          <p:cNvSpPr txBox="1"/>
          <p:nvPr/>
        </p:nvSpPr>
        <p:spPr>
          <a:xfrm>
            <a:off x="679721" y="4833779"/>
            <a:ext cx="2304171" cy="1541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de-DE" sz="2400" dirty="0">
                <a:solidFill>
                  <a:srgbClr val="FFFFFF"/>
                </a:solidFill>
                <a:latin typeface="Montserrat SemiBold" panose="00000700000000000000" pitchFamily="2" charset="0"/>
              </a:rPr>
              <a:t>CRM SYSTEM</a:t>
            </a:r>
          </a:p>
          <a:p>
            <a:pPr algn="ctr">
              <a:lnSpc>
                <a:spcPts val="1900"/>
              </a:lnSpc>
            </a:pPr>
            <a:r>
              <a:rPr lang="de-DE" sz="1600" dirty="0">
                <a:solidFill>
                  <a:srgbClr val="FFFFFF"/>
                </a:solidFill>
                <a:latin typeface="Montserrat SemiBold" panose="00000700000000000000" pitchFamily="2" charset="0"/>
              </a:rPr>
              <a:t>FOR AN INTERNATIONAL</a:t>
            </a:r>
          </a:p>
          <a:p>
            <a:pPr algn="ctr">
              <a:lnSpc>
                <a:spcPts val="2200"/>
              </a:lnSpc>
            </a:pPr>
            <a:r>
              <a:rPr lang="de-DE" sz="1600" dirty="0">
                <a:solidFill>
                  <a:srgbClr val="FFFFFF"/>
                </a:solidFill>
                <a:latin typeface="Montserrat SemiBold" panose="00000700000000000000" pitchFamily="2" charset="0"/>
              </a:rPr>
              <a:t>PHARMA COMPANY</a:t>
            </a:r>
            <a:br>
              <a:rPr lang="de-DE" sz="1600" dirty="0">
                <a:solidFill>
                  <a:srgbClr val="FFFFFF"/>
                </a:solidFill>
                <a:latin typeface="Montserrat SemiBold" panose="00000700000000000000" pitchFamily="2" charset="0"/>
              </a:rPr>
            </a:br>
            <a:r>
              <a:rPr lang="de-DE" sz="2000" dirty="0">
                <a:solidFill>
                  <a:srgbClr val="FFFFFF"/>
                </a:solidFill>
                <a:latin typeface="Montserrat SemiBold" panose="00000700000000000000" pitchFamily="2" charset="0"/>
              </a:rPr>
              <a:t>FOSTERING </a:t>
            </a:r>
          </a:p>
          <a:p>
            <a:pPr algn="ctr">
              <a:lnSpc>
                <a:spcPts val="1900"/>
              </a:lnSpc>
            </a:pPr>
            <a:r>
              <a:rPr lang="de-DE" sz="2000" dirty="0">
                <a:solidFill>
                  <a:srgbClr val="FFFFFF"/>
                </a:solidFill>
                <a:latin typeface="Montserrat SemiBold" panose="00000700000000000000" pitchFamily="2" charset="0"/>
              </a:rPr>
              <a:t>SALES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E4DD74A5-5577-142A-838D-98BE08E1E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4189" y="6174296"/>
            <a:ext cx="1531874" cy="4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20460-0131-962D-E570-757318E0D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Kundenauszug unserer Consultants.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013853-143B-1BFC-7F35-23D3D5BF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z="1800"/>
              <a:t>XXXXXXXXXXXXXXXXX</a:t>
            </a:r>
          </a:p>
        </p:txBody>
      </p:sp>
    </p:spTree>
    <p:extLst>
      <p:ext uri="{BB962C8B-B14F-4D97-AF65-F5344CB8AC3E}">
        <p14:creationId xmlns:p14="http://schemas.microsoft.com/office/powerpoint/2010/main" val="25856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fik 2">
            <a:extLst>
              <a:ext uri="{FF2B5EF4-FFF2-40B4-BE49-F238E27FC236}">
                <a16:creationId xmlns:a16="http://schemas.microsoft.com/office/drawing/2014/main" id="{C4AA18DD-6F4C-25BE-C299-5F2084426349}"/>
              </a:ext>
            </a:extLst>
          </p:cNvPr>
          <p:cNvGrpSpPr/>
          <p:nvPr/>
        </p:nvGrpSpPr>
        <p:grpSpPr>
          <a:xfrm>
            <a:off x="5187" y="5684695"/>
            <a:ext cx="12177287" cy="1181676"/>
            <a:chOff x="600214" y="5818686"/>
            <a:chExt cx="11073639" cy="1074579"/>
          </a:xfrm>
          <a:solidFill>
            <a:srgbClr val="D2D0E9">
              <a:alpha val="40000"/>
            </a:srgbClr>
          </a:solidFill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CB164B5-CB34-0BE4-C8DF-C3398A12BED5}"/>
                </a:ext>
              </a:extLst>
            </p:cNvPr>
            <p:cNvSpPr/>
            <p:nvPr/>
          </p:nvSpPr>
          <p:spPr>
            <a:xfrm>
              <a:off x="600214" y="5842451"/>
              <a:ext cx="908224" cy="1038788"/>
            </a:xfrm>
            <a:custGeom>
              <a:avLst/>
              <a:gdLst>
                <a:gd name="connsiteX0" fmla="*/ 842656 w 908224"/>
                <a:gd name="connsiteY0" fmla="*/ 345022 h 1038788"/>
                <a:gd name="connsiteX1" fmla="*/ 645091 w 908224"/>
                <a:gd name="connsiteY1" fmla="*/ 667424 h 1038788"/>
                <a:gd name="connsiteX2" fmla="*/ 908225 w 908224"/>
                <a:gd name="connsiteY2" fmla="*/ 1038788 h 1038788"/>
                <a:gd name="connsiteX3" fmla="*/ 623044 w 908224"/>
                <a:gd name="connsiteY3" fmla="*/ 1038788 h 1038788"/>
                <a:gd name="connsiteX4" fmla="*/ 392839 w 908224"/>
                <a:gd name="connsiteY4" fmla="*/ 707510 h 1038788"/>
                <a:gd name="connsiteX5" fmla="*/ 232496 w 908224"/>
                <a:gd name="connsiteY5" fmla="*/ 707510 h 1038788"/>
                <a:gd name="connsiteX6" fmla="*/ 232496 w 908224"/>
                <a:gd name="connsiteY6" fmla="*/ 1038788 h 1038788"/>
                <a:gd name="connsiteX7" fmla="*/ 0 w 908224"/>
                <a:gd name="connsiteY7" fmla="*/ 1038788 h 1038788"/>
                <a:gd name="connsiteX8" fmla="*/ 0 w 908224"/>
                <a:gd name="connsiteY8" fmla="*/ 0 h 1038788"/>
                <a:gd name="connsiteX9" fmla="*/ 393698 w 908224"/>
                <a:gd name="connsiteY9" fmla="*/ 0 h 1038788"/>
                <a:gd name="connsiteX10" fmla="*/ 739293 w 908224"/>
                <a:gd name="connsiteY10" fmla="*/ 81603 h 1038788"/>
                <a:gd name="connsiteX11" fmla="*/ 842656 w 908224"/>
                <a:gd name="connsiteY11" fmla="*/ 344736 h 1038788"/>
                <a:gd name="connsiteX12" fmla="*/ 563202 w 908224"/>
                <a:gd name="connsiteY12" fmla="*/ 468428 h 1038788"/>
                <a:gd name="connsiteX13" fmla="*/ 606151 w 908224"/>
                <a:gd name="connsiteY13" fmla="*/ 345881 h 1038788"/>
                <a:gd name="connsiteX14" fmla="*/ 561484 w 908224"/>
                <a:gd name="connsiteY14" fmla="*/ 230778 h 1038788"/>
                <a:gd name="connsiteX15" fmla="*/ 405437 w 908224"/>
                <a:gd name="connsiteY15" fmla="*/ 199569 h 1038788"/>
                <a:gd name="connsiteX16" fmla="*/ 231637 w 908224"/>
                <a:gd name="connsiteY16" fmla="*/ 199569 h 1038788"/>
                <a:gd name="connsiteX17" fmla="*/ 231637 w 908224"/>
                <a:gd name="connsiteY17" fmla="*/ 507082 h 1038788"/>
                <a:gd name="connsiteX18" fmla="*/ 401142 w 908224"/>
                <a:gd name="connsiteY18" fmla="*/ 507082 h 1038788"/>
                <a:gd name="connsiteX19" fmla="*/ 563202 w 908224"/>
                <a:gd name="connsiteY19" fmla="*/ 468428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08224" h="1038788">
                  <a:moveTo>
                    <a:pt x="842656" y="345022"/>
                  </a:moveTo>
                  <a:cubicBezTo>
                    <a:pt x="842656" y="511377"/>
                    <a:pt x="776801" y="619036"/>
                    <a:pt x="645091" y="667424"/>
                  </a:cubicBezTo>
                  <a:lnTo>
                    <a:pt x="908225" y="1038788"/>
                  </a:lnTo>
                  <a:lnTo>
                    <a:pt x="623044" y="1038788"/>
                  </a:lnTo>
                  <a:lnTo>
                    <a:pt x="392839" y="707510"/>
                  </a:lnTo>
                  <a:lnTo>
                    <a:pt x="232496" y="707510"/>
                  </a:lnTo>
                  <a:lnTo>
                    <a:pt x="232496" y="1038788"/>
                  </a:lnTo>
                  <a:lnTo>
                    <a:pt x="0" y="1038788"/>
                  </a:lnTo>
                  <a:lnTo>
                    <a:pt x="0" y="0"/>
                  </a:lnTo>
                  <a:lnTo>
                    <a:pt x="393698" y="0"/>
                  </a:lnTo>
                  <a:cubicBezTo>
                    <a:pt x="555185" y="0"/>
                    <a:pt x="670288" y="27201"/>
                    <a:pt x="739293" y="81603"/>
                  </a:cubicBezTo>
                  <a:cubicBezTo>
                    <a:pt x="808011" y="136005"/>
                    <a:pt x="842656" y="223906"/>
                    <a:pt x="842656" y="344736"/>
                  </a:cubicBezTo>
                  <a:close/>
                  <a:moveTo>
                    <a:pt x="563202" y="468428"/>
                  </a:moveTo>
                  <a:cubicBezTo>
                    <a:pt x="591835" y="442659"/>
                    <a:pt x="606151" y="401714"/>
                    <a:pt x="606151" y="345881"/>
                  </a:cubicBezTo>
                  <a:cubicBezTo>
                    <a:pt x="606151" y="290048"/>
                    <a:pt x="591262" y="251394"/>
                    <a:pt x="561484" y="230778"/>
                  </a:cubicBezTo>
                  <a:cubicBezTo>
                    <a:pt x="531707" y="209877"/>
                    <a:pt x="479595" y="199569"/>
                    <a:pt x="405437" y="199569"/>
                  </a:cubicBezTo>
                  <a:lnTo>
                    <a:pt x="231637" y="199569"/>
                  </a:lnTo>
                  <a:lnTo>
                    <a:pt x="231637" y="507082"/>
                  </a:lnTo>
                  <a:lnTo>
                    <a:pt x="401142" y="507082"/>
                  </a:lnTo>
                  <a:cubicBezTo>
                    <a:pt x="480454" y="507082"/>
                    <a:pt x="534283" y="494198"/>
                    <a:pt x="563202" y="468428"/>
                  </a:cubicBez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D8CB72D-FA09-4152-B87C-CC31C6B3844E}"/>
                </a:ext>
              </a:extLst>
            </p:cNvPr>
            <p:cNvSpPr/>
            <p:nvPr/>
          </p:nvSpPr>
          <p:spPr>
            <a:xfrm>
              <a:off x="1545374" y="5842738"/>
              <a:ext cx="1121823" cy="1038788"/>
            </a:xfrm>
            <a:custGeom>
              <a:avLst/>
              <a:gdLst>
                <a:gd name="connsiteX0" fmla="*/ 875297 w 1121823"/>
                <a:gd name="connsiteY0" fmla="*/ 1038788 h 1038788"/>
                <a:gd name="connsiteX1" fmla="*/ 778805 w 1121823"/>
                <a:gd name="connsiteY1" fmla="*/ 814309 h 1038788"/>
                <a:gd name="connsiteX2" fmla="*/ 343304 w 1121823"/>
                <a:gd name="connsiteY2" fmla="*/ 814309 h 1038788"/>
                <a:gd name="connsiteX3" fmla="*/ 246813 w 1121823"/>
                <a:gd name="connsiteY3" fmla="*/ 1038788 h 1038788"/>
                <a:gd name="connsiteX4" fmla="*/ 0 w 1121823"/>
                <a:gd name="connsiteY4" fmla="*/ 1038788 h 1038788"/>
                <a:gd name="connsiteX5" fmla="*/ 448672 w 1121823"/>
                <a:gd name="connsiteY5" fmla="*/ 0 h 1038788"/>
                <a:gd name="connsiteX6" fmla="*/ 673151 w 1121823"/>
                <a:gd name="connsiteY6" fmla="*/ 0 h 1038788"/>
                <a:gd name="connsiteX7" fmla="*/ 1121824 w 1121823"/>
                <a:gd name="connsiteY7" fmla="*/ 1038788 h 1038788"/>
                <a:gd name="connsiteX8" fmla="*/ 875011 w 1121823"/>
                <a:gd name="connsiteY8" fmla="*/ 1038788 h 1038788"/>
                <a:gd name="connsiteX9" fmla="*/ 561771 w 1121823"/>
                <a:gd name="connsiteY9" fmla="*/ 309231 h 1038788"/>
                <a:gd name="connsiteX10" fmla="*/ 430920 w 1121823"/>
                <a:gd name="connsiteY10" fmla="*/ 611018 h 1038788"/>
                <a:gd name="connsiteX11" fmla="*/ 690904 w 1121823"/>
                <a:gd name="connsiteY11" fmla="*/ 611018 h 1038788"/>
                <a:gd name="connsiteX12" fmla="*/ 561771 w 1121823"/>
                <a:gd name="connsiteY12" fmla="*/ 309231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1823" h="1038788">
                  <a:moveTo>
                    <a:pt x="875297" y="1038788"/>
                  </a:moveTo>
                  <a:lnTo>
                    <a:pt x="778805" y="814309"/>
                  </a:lnTo>
                  <a:lnTo>
                    <a:pt x="343304" y="814309"/>
                  </a:lnTo>
                  <a:lnTo>
                    <a:pt x="246813" y="1038788"/>
                  </a:lnTo>
                  <a:lnTo>
                    <a:pt x="0" y="1038788"/>
                  </a:lnTo>
                  <a:lnTo>
                    <a:pt x="448672" y="0"/>
                  </a:lnTo>
                  <a:lnTo>
                    <a:pt x="673151" y="0"/>
                  </a:lnTo>
                  <a:lnTo>
                    <a:pt x="1121824" y="1038788"/>
                  </a:lnTo>
                  <a:lnTo>
                    <a:pt x="875011" y="1038788"/>
                  </a:lnTo>
                  <a:close/>
                  <a:moveTo>
                    <a:pt x="561771" y="309231"/>
                  </a:moveTo>
                  <a:lnTo>
                    <a:pt x="430920" y="611018"/>
                  </a:lnTo>
                  <a:lnTo>
                    <a:pt x="690904" y="611018"/>
                  </a:lnTo>
                  <a:lnTo>
                    <a:pt x="561771" y="309231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4B87663-8B25-C086-4E56-D7E1B3727BD1}"/>
                </a:ext>
              </a:extLst>
            </p:cNvPr>
            <p:cNvSpPr/>
            <p:nvPr/>
          </p:nvSpPr>
          <p:spPr>
            <a:xfrm>
              <a:off x="2787454" y="5842738"/>
              <a:ext cx="231923" cy="1038788"/>
            </a:xfrm>
            <a:custGeom>
              <a:avLst/>
              <a:gdLst>
                <a:gd name="connsiteX0" fmla="*/ 0 w 231923"/>
                <a:gd name="connsiteY0" fmla="*/ 0 h 1038788"/>
                <a:gd name="connsiteX1" fmla="*/ 231924 w 231923"/>
                <a:gd name="connsiteY1" fmla="*/ 0 h 1038788"/>
                <a:gd name="connsiteX2" fmla="*/ 231924 w 231923"/>
                <a:gd name="connsiteY2" fmla="*/ 1038788 h 1038788"/>
                <a:gd name="connsiteX3" fmla="*/ 0 w 231923"/>
                <a:gd name="connsiteY3" fmla="*/ 1038788 h 1038788"/>
                <a:gd name="connsiteX4" fmla="*/ 0 w 231923"/>
                <a:gd name="connsiteY4" fmla="*/ 0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23" h="1038788">
                  <a:moveTo>
                    <a:pt x="0" y="0"/>
                  </a:moveTo>
                  <a:lnTo>
                    <a:pt x="231924" y="0"/>
                  </a:lnTo>
                  <a:lnTo>
                    <a:pt x="231924" y="1038788"/>
                  </a:lnTo>
                  <a:lnTo>
                    <a:pt x="0" y="103878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3E7AFEB7-ACDB-9EBE-99D2-68013905057F}"/>
                </a:ext>
              </a:extLst>
            </p:cNvPr>
            <p:cNvSpPr/>
            <p:nvPr/>
          </p:nvSpPr>
          <p:spPr>
            <a:xfrm>
              <a:off x="3275067" y="5842738"/>
              <a:ext cx="958617" cy="1038788"/>
            </a:xfrm>
            <a:custGeom>
              <a:avLst/>
              <a:gdLst>
                <a:gd name="connsiteX0" fmla="*/ 726694 w 958617"/>
                <a:gd name="connsiteY0" fmla="*/ 0 h 1038788"/>
                <a:gd name="connsiteX1" fmla="*/ 958618 w 958617"/>
                <a:gd name="connsiteY1" fmla="*/ 0 h 1038788"/>
                <a:gd name="connsiteX2" fmla="*/ 958618 w 958617"/>
                <a:gd name="connsiteY2" fmla="*/ 1038788 h 1038788"/>
                <a:gd name="connsiteX3" fmla="*/ 726694 w 958617"/>
                <a:gd name="connsiteY3" fmla="*/ 1038788 h 1038788"/>
                <a:gd name="connsiteX4" fmla="*/ 231924 w 958617"/>
                <a:gd name="connsiteY4" fmla="*/ 387971 h 1038788"/>
                <a:gd name="connsiteX5" fmla="*/ 231924 w 958617"/>
                <a:gd name="connsiteY5" fmla="*/ 1038788 h 1038788"/>
                <a:gd name="connsiteX6" fmla="*/ 0 w 958617"/>
                <a:gd name="connsiteY6" fmla="*/ 1038788 h 1038788"/>
                <a:gd name="connsiteX7" fmla="*/ 0 w 958617"/>
                <a:gd name="connsiteY7" fmla="*/ 0 h 1038788"/>
                <a:gd name="connsiteX8" fmla="*/ 217035 w 958617"/>
                <a:gd name="connsiteY8" fmla="*/ 0 h 1038788"/>
                <a:gd name="connsiteX9" fmla="*/ 726694 w 958617"/>
                <a:gd name="connsiteY9" fmla="*/ 668570 h 1038788"/>
                <a:gd name="connsiteX10" fmla="*/ 726694 w 958617"/>
                <a:gd name="connsiteY10" fmla="*/ 0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8617" h="1038788">
                  <a:moveTo>
                    <a:pt x="726694" y="0"/>
                  </a:moveTo>
                  <a:lnTo>
                    <a:pt x="958618" y="0"/>
                  </a:lnTo>
                  <a:lnTo>
                    <a:pt x="958618" y="1038788"/>
                  </a:lnTo>
                  <a:lnTo>
                    <a:pt x="726694" y="1038788"/>
                  </a:lnTo>
                  <a:lnTo>
                    <a:pt x="231924" y="387971"/>
                  </a:lnTo>
                  <a:lnTo>
                    <a:pt x="231924" y="1038788"/>
                  </a:lnTo>
                  <a:lnTo>
                    <a:pt x="0" y="1038788"/>
                  </a:lnTo>
                  <a:lnTo>
                    <a:pt x="0" y="0"/>
                  </a:lnTo>
                  <a:lnTo>
                    <a:pt x="217035" y="0"/>
                  </a:lnTo>
                  <a:lnTo>
                    <a:pt x="726694" y="668570"/>
                  </a:lnTo>
                  <a:lnTo>
                    <a:pt x="726694" y="0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D0AEA72-7CE7-C157-FD7C-A0AB482AC3F6}"/>
                </a:ext>
              </a:extLst>
            </p:cNvPr>
            <p:cNvSpPr/>
            <p:nvPr/>
          </p:nvSpPr>
          <p:spPr>
            <a:xfrm>
              <a:off x="4488800" y="5842738"/>
              <a:ext cx="877015" cy="1038788"/>
            </a:xfrm>
            <a:custGeom>
              <a:avLst/>
              <a:gdLst>
                <a:gd name="connsiteX0" fmla="*/ 645091 w 877015"/>
                <a:gd name="connsiteY0" fmla="*/ 0 h 1038788"/>
                <a:gd name="connsiteX1" fmla="*/ 877015 w 877015"/>
                <a:gd name="connsiteY1" fmla="*/ 0 h 1038788"/>
                <a:gd name="connsiteX2" fmla="*/ 877015 w 877015"/>
                <a:gd name="connsiteY2" fmla="*/ 1038788 h 1038788"/>
                <a:gd name="connsiteX3" fmla="*/ 645091 w 877015"/>
                <a:gd name="connsiteY3" fmla="*/ 1038788 h 1038788"/>
                <a:gd name="connsiteX4" fmla="*/ 645091 w 877015"/>
                <a:gd name="connsiteY4" fmla="*/ 630202 h 1038788"/>
                <a:gd name="connsiteX5" fmla="*/ 231924 w 877015"/>
                <a:gd name="connsiteY5" fmla="*/ 630202 h 1038788"/>
                <a:gd name="connsiteX6" fmla="*/ 231924 w 877015"/>
                <a:gd name="connsiteY6" fmla="*/ 1038788 h 1038788"/>
                <a:gd name="connsiteX7" fmla="*/ 0 w 877015"/>
                <a:gd name="connsiteY7" fmla="*/ 1038788 h 1038788"/>
                <a:gd name="connsiteX8" fmla="*/ 0 w 877015"/>
                <a:gd name="connsiteY8" fmla="*/ 0 h 1038788"/>
                <a:gd name="connsiteX9" fmla="*/ 231924 w 877015"/>
                <a:gd name="connsiteY9" fmla="*/ 0 h 1038788"/>
                <a:gd name="connsiteX10" fmla="*/ 231924 w 877015"/>
                <a:gd name="connsiteY10" fmla="*/ 433783 h 1038788"/>
                <a:gd name="connsiteX11" fmla="*/ 645091 w 877015"/>
                <a:gd name="connsiteY11" fmla="*/ 433783 h 1038788"/>
                <a:gd name="connsiteX12" fmla="*/ 645091 w 877015"/>
                <a:gd name="connsiteY12" fmla="*/ 0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015" h="1038788">
                  <a:moveTo>
                    <a:pt x="645091" y="0"/>
                  </a:moveTo>
                  <a:lnTo>
                    <a:pt x="877015" y="0"/>
                  </a:lnTo>
                  <a:lnTo>
                    <a:pt x="877015" y="1038788"/>
                  </a:lnTo>
                  <a:lnTo>
                    <a:pt x="645091" y="1038788"/>
                  </a:lnTo>
                  <a:lnTo>
                    <a:pt x="645091" y="630202"/>
                  </a:lnTo>
                  <a:lnTo>
                    <a:pt x="231924" y="630202"/>
                  </a:lnTo>
                  <a:lnTo>
                    <a:pt x="231924" y="1038788"/>
                  </a:lnTo>
                  <a:lnTo>
                    <a:pt x="0" y="1038788"/>
                  </a:lnTo>
                  <a:lnTo>
                    <a:pt x="0" y="0"/>
                  </a:lnTo>
                  <a:lnTo>
                    <a:pt x="231924" y="0"/>
                  </a:lnTo>
                  <a:lnTo>
                    <a:pt x="231924" y="433783"/>
                  </a:lnTo>
                  <a:lnTo>
                    <a:pt x="645091" y="433783"/>
                  </a:lnTo>
                  <a:lnTo>
                    <a:pt x="645091" y="0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C39F061-4342-3B4C-FED9-841BA9AD51D1}"/>
                </a:ext>
              </a:extLst>
            </p:cNvPr>
            <p:cNvSpPr/>
            <p:nvPr/>
          </p:nvSpPr>
          <p:spPr>
            <a:xfrm>
              <a:off x="5486072" y="5842738"/>
              <a:ext cx="1121823" cy="1038788"/>
            </a:xfrm>
            <a:custGeom>
              <a:avLst/>
              <a:gdLst>
                <a:gd name="connsiteX0" fmla="*/ 875297 w 1121823"/>
                <a:gd name="connsiteY0" fmla="*/ 1038788 h 1038788"/>
                <a:gd name="connsiteX1" fmla="*/ 778805 w 1121823"/>
                <a:gd name="connsiteY1" fmla="*/ 814309 h 1038788"/>
                <a:gd name="connsiteX2" fmla="*/ 343304 w 1121823"/>
                <a:gd name="connsiteY2" fmla="*/ 814309 h 1038788"/>
                <a:gd name="connsiteX3" fmla="*/ 246812 w 1121823"/>
                <a:gd name="connsiteY3" fmla="*/ 1038788 h 1038788"/>
                <a:gd name="connsiteX4" fmla="*/ 0 w 1121823"/>
                <a:gd name="connsiteY4" fmla="*/ 1038788 h 1038788"/>
                <a:gd name="connsiteX5" fmla="*/ 448672 w 1121823"/>
                <a:gd name="connsiteY5" fmla="*/ 0 h 1038788"/>
                <a:gd name="connsiteX6" fmla="*/ 673151 w 1121823"/>
                <a:gd name="connsiteY6" fmla="*/ 0 h 1038788"/>
                <a:gd name="connsiteX7" fmla="*/ 1121824 w 1121823"/>
                <a:gd name="connsiteY7" fmla="*/ 1038788 h 1038788"/>
                <a:gd name="connsiteX8" fmla="*/ 875011 w 1121823"/>
                <a:gd name="connsiteY8" fmla="*/ 1038788 h 1038788"/>
                <a:gd name="connsiteX9" fmla="*/ 561771 w 1121823"/>
                <a:gd name="connsiteY9" fmla="*/ 309231 h 1038788"/>
                <a:gd name="connsiteX10" fmla="*/ 430920 w 1121823"/>
                <a:gd name="connsiteY10" fmla="*/ 611018 h 1038788"/>
                <a:gd name="connsiteX11" fmla="*/ 690904 w 1121823"/>
                <a:gd name="connsiteY11" fmla="*/ 611018 h 1038788"/>
                <a:gd name="connsiteX12" fmla="*/ 561771 w 1121823"/>
                <a:gd name="connsiteY12" fmla="*/ 309231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1823" h="1038788">
                  <a:moveTo>
                    <a:pt x="875297" y="1038788"/>
                  </a:moveTo>
                  <a:lnTo>
                    <a:pt x="778805" y="814309"/>
                  </a:lnTo>
                  <a:lnTo>
                    <a:pt x="343304" y="814309"/>
                  </a:lnTo>
                  <a:lnTo>
                    <a:pt x="246812" y="1038788"/>
                  </a:lnTo>
                  <a:lnTo>
                    <a:pt x="0" y="1038788"/>
                  </a:lnTo>
                  <a:lnTo>
                    <a:pt x="448672" y="0"/>
                  </a:lnTo>
                  <a:lnTo>
                    <a:pt x="673151" y="0"/>
                  </a:lnTo>
                  <a:lnTo>
                    <a:pt x="1121824" y="1038788"/>
                  </a:lnTo>
                  <a:lnTo>
                    <a:pt x="875011" y="1038788"/>
                  </a:lnTo>
                  <a:close/>
                  <a:moveTo>
                    <a:pt x="561771" y="309231"/>
                  </a:moveTo>
                  <a:lnTo>
                    <a:pt x="430920" y="611018"/>
                  </a:lnTo>
                  <a:lnTo>
                    <a:pt x="690904" y="611018"/>
                  </a:lnTo>
                  <a:lnTo>
                    <a:pt x="561771" y="309231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F9D6517-A894-6D7A-0BEF-87102458AF71}"/>
                </a:ext>
              </a:extLst>
            </p:cNvPr>
            <p:cNvSpPr/>
            <p:nvPr/>
          </p:nvSpPr>
          <p:spPr>
            <a:xfrm>
              <a:off x="6666020" y="5818973"/>
              <a:ext cx="973506" cy="1074292"/>
            </a:xfrm>
            <a:custGeom>
              <a:avLst/>
              <a:gdLst>
                <a:gd name="connsiteX0" fmla="*/ 539437 w 973506"/>
                <a:gd name="connsiteY0" fmla="*/ 857258 h 1074292"/>
                <a:gd name="connsiteX1" fmla="*/ 818891 w 973506"/>
                <a:gd name="connsiteY1" fmla="*/ 722113 h 1074292"/>
                <a:gd name="connsiteX2" fmla="*/ 967494 w 973506"/>
                <a:gd name="connsiteY2" fmla="*/ 875297 h 1074292"/>
                <a:gd name="connsiteX3" fmla="*/ 550604 w 973506"/>
                <a:gd name="connsiteY3" fmla="*/ 1074293 h 1074292"/>
                <a:gd name="connsiteX4" fmla="*/ 155188 w 973506"/>
                <a:gd name="connsiteY4" fmla="*/ 922827 h 1074292"/>
                <a:gd name="connsiteX5" fmla="*/ 0 w 973506"/>
                <a:gd name="connsiteY5" fmla="*/ 540296 h 1074292"/>
                <a:gd name="connsiteX6" fmla="*/ 158338 w 973506"/>
                <a:gd name="connsiteY6" fmla="*/ 154616 h 1074292"/>
                <a:gd name="connsiteX7" fmla="*/ 545450 w 973506"/>
                <a:gd name="connsiteY7" fmla="*/ 0 h 1074292"/>
                <a:gd name="connsiteX8" fmla="*/ 973507 w 973506"/>
                <a:gd name="connsiteY8" fmla="*/ 194701 h 1074292"/>
                <a:gd name="connsiteX9" fmla="*/ 829485 w 973506"/>
                <a:gd name="connsiteY9" fmla="*/ 358193 h 1074292"/>
                <a:gd name="connsiteX10" fmla="*/ 556044 w 973506"/>
                <a:gd name="connsiteY10" fmla="*/ 221616 h 1074292"/>
                <a:gd name="connsiteX11" fmla="*/ 332424 w 973506"/>
                <a:gd name="connsiteY11" fmla="*/ 306941 h 1074292"/>
                <a:gd name="connsiteX12" fmla="*/ 239654 w 973506"/>
                <a:gd name="connsiteY12" fmla="*/ 537146 h 1074292"/>
                <a:gd name="connsiteX13" fmla="*/ 327270 w 973506"/>
                <a:gd name="connsiteY13" fmla="*/ 769643 h 1074292"/>
                <a:gd name="connsiteX14" fmla="*/ 539723 w 973506"/>
                <a:gd name="connsiteY14" fmla="*/ 857258 h 107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3506" h="1074292">
                  <a:moveTo>
                    <a:pt x="539437" y="857258"/>
                  </a:moveTo>
                  <a:cubicBezTo>
                    <a:pt x="653395" y="857258"/>
                    <a:pt x="746450" y="812305"/>
                    <a:pt x="818891" y="722113"/>
                  </a:cubicBezTo>
                  <a:lnTo>
                    <a:pt x="967494" y="875297"/>
                  </a:lnTo>
                  <a:cubicBezTo>
                    <a:pt x="849528" y="1008152"/>
                    <a:pt x="710660" y="1074293"/>
                    <a:pt x="550604" y="1074293"/>
                  </a:cubicBezTo>
                  <a:cubicBezTo>
                    <a:pt x="390548" y="1074293"/>
                    <a:pt x="258838" y="1023900"/>
                    <a:pt x="155188" y="922827"/>
                  </a:cubicBezTo>
                  <a:cubicBezTo>
                    <a:pt x="51538" y="821754"/>
                    <a:pt x="0" y="694339"/>
                    <a:pt x="0" y="540296"/>
                  </a:cubicBezTo>
                  <a:cubicBezTo>
                    <a:pt x="0" y="386253"/>
                    <a:pt x="52684" y="257693"/>
                    <a:pt x="158338" y="154616"/>
                  </a:cubicBezTo>
                  <a:cubicBezTo>
                    <a:pt x="263992" y="51539"/>
                    <a:pt x="392839" y="0"/>
                    <a:pt x="545450" y="0"/>
                  </a:cubicBezTo>
                  <a:cubicBezTo>
                    <a:pt x="715814" y="0"/>
                    <a:pt x="858404" y="64996"/>
                    <a:pt x="973507" y="194701"/>
                  </a:cubicBezTo>
                  <a:lnTo>
                    <a:pt x="829485" y="358193"/>
                  </a:lnTo>
                  <a:cubicBezTo>
                    <a:pt x="756185" y="267142"/>
                    <a:pt x="665134" y="221616"/>
                    <a:pt x="556044" y="221616"/>
                  </a:cubicBezTo>
                  <a:cubicBezTo>
                    <a:pt x="468715" y="221616"/>
                    <a:pt x="394270" y="250248"/>
                    <a:pt x="332424" y="306941"/>
                  </a:cubicBezTo>
                  <a:cubicBezTo>
                    <a:pt x="270578" y="363920"/>
                    <a:pt x="239654" y="440655"/>
                    <a:pt x="239654" y="537146"/>
                  </a:cubicBezTo>
                  <a:cubicBezTo>
                    <a:pt x="239654" y="633638"/>
                    <a:pt x="268860" y="711232"/>
                    <a:pt x="327270" y="769643"/>
                  </a:cubicBezTo>
                  <a:cubicBezTo>
                    <a:pt x="385681" y="828053"/>
                    <a:pt x="456403" y="857258"/>
                    <a:pt x="539723" y="857258"/>
                  </a:cubicBez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F6951142-A0D6-C847-3190-8B739AFA633C}"/>
                </a:ext>
              </a:extLst>
            </p:cNvPr>
            <p:cNvSpPr/>
            <p:nvPr/>
          </p:nvSpPr>
          <p:spPr>
            <a:xfrm>
              <a:off x="7816190" y="5842738"/>
              <a:ext cx="911087" cy="1039074"/>
            </a:xfrm>
            <a:custGeom>
              <a:avLst/>
              <a:gdLst>
                <a:gd name="connsiteX0" fmla="*/ 0 w 911087"/>
                <a:gd name="connsiteY0" fmla="*/ 0 h 1039074"/>
                <a:gd name="connsiteX1" fmla="*/ 231923 w 911087"/>
                <a:gd name="connsiteY1" fmla="*/ 0 h 1039074"/>
                <a:gd name="connsiteX2" fmla="*/ 231923 w 911087"/>
                <a:gd name="connsiteY2" fmla="*/ 426338 h 1039074"/>
                <a:gd name="connsiteX3" fmla="*/ 624190 w 911087"/>
                <a:gd name="connsiteY3" fmla="*/ 0 h 1039074"/>
                <a:gd name="connsiteX4" fmla="*/ 911088 w 911087"/>
                <a:gd name="connsiteY4" fmla="*/ 0 h 1039074"/>
                <a:gd name="connsiteX5" fmla="*/ 497920 w 911087"/>
                <a:gd name="connsiteY5" fmla="*/ 459266 h 1039074"/>
                <a:gd name="connsiteX6" fmla="*/ 695485 w 911087"/>
                <a:gd name="connsiteY6" fmla="*/ 736429 h 1039074"/>
                <a:gd name="connsiteX7" fmla="*/ 911088 w 911087"/>
                <a:gd name="connsiteY7" fmla="*/ 1038788 h 1039074"/>
                <a:gd name="connsiteX8" fmla="*/ 640796 w 911087"/>
                <a:gd name="connsiteY8" fmla="*/ 1038788 h 1039074"/>
                <a:gd name="connsiteX9" fmla="*/ 336146 w 911087"/>
                <a:gd name="connsiteY9" fmla="*/ 628770 h 1039074"/>
                <a:gd name="connsiteX10" fmla="*/ 232210 w 911087"/>
                <a:gd name="connsiteY10" fmla="*/ 744732 h 1039074"/>
                <a:gd name="connsiteX11" fmla="*/ 232210 w 911087"/>
                <a:gd name="connsiteY11" fmla="*/ 1039075 h 1039074"/>
                <a:gd name="connsiteX12" fmla="*/ 286 w 911087"/>
                <a:gd name="connsiteY12" fmla="*/ 1039075 h 1039074"/>
                <a:gd name="connsiteX13" fmla="*/ 286 w 911087"/>
                <a:gd name="connsiteY13" fmla="*/ 286 h 103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1087" h="1039074">
                  <a:moveTo>
                    <a:pt x="0" y="0"/>
                  </a:moveTo>
                  <a:lnTo>
                    <a:pt x="231923" y="0"/>
                  </a:lnTo>
                  <a:lnTo>
                    <a:pt x="231923" y="426338"/>
                  </a:lnTo>
                  <a:lnTo>
                    <a:pt x="624190" y="0"/>
                  </a:lnTo>
                  <a:lnTo>
                    <a:pt x="911088" y="0"/>
                  </a:lnTo>
                  <a:lnTo>
                    <a:pt x="497920" y="459266"/>
                  </a:lnTo>
                  <a:cubicBezTo>
                    <a:pt x="533711" y="508800"/>
                    <a:pt x="599565" y="601283"/>
                    <a:pt x="695485" y="736429"/>
                  </a:cubicBezTo>
                  <a:cubicBezTo>
                    <a:pt x="791690" y="871574"/>
                    <a:pt x="863272" y="972361"/>
                    <a:pt x="911088" y="1038788"/>
                  </a:cubicBezTo>
                  <a:lnTo>
                    <a:pt x="640796" y="1038788"/>
                  </a:lnTo>
                  <a:lnTo>
                    <a:pt x="336146" y="628770"/>
                  </a:lnTo>
                  <a:lnTo>
                    <a:pt x="232210" y="744732"/>
                  </a:lnTo>
                  <a:lnTo>
                    <a:pt x="232210" y="1039075"/>
                  </a:lnTo>
                  <a:lnTo>
                    <a:pt x="286" y="1039075"/>
                  </a:lnTo>
                  <a:lnTo>
                    <a:pt x="286" y="286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841FB55-FEAA-E26C-EDEB-ECBC80A2C2E7}"/>
                </a:ext>
              </a:extLst>
            </p:cNvPr>
            <p:cNvSpPr/>
            <p:nvPr/>
          </p:nvSpPr>
          <p:spPr>
            <a:xfrm>
              <a:off x="8871012" y="5842451"/>
              <a:ext cx="765348" cy="1038788"/>
            </a:xfrm>
            <a:custGeom>
              <a:avLst/>
              <a:gdLst>
                <a:gd name="connsiteX0" fmla="*/ 749028 w 765348"/>
                <a:gd name="connsiteY0" fmla="*/ 286 h 1038788"/>
                <a:gd name="connsiteX1" fmla="*/ 749028 w 765348"/>
                <a:gd name="connsiteY1" fmla="*/ 206727 h 1038788"/>
                <a:gd name="connsiteX2" fmla="*/ 231924 w 765348"/>
                <a:gd name="connsiteY2" fmla="*/ 206727 h 1038788"/>
                <a:gd name="connsiteX3" fmla="*/ 231924 w 765348"/>
                <a:gd name="connsiteY3" fmla="*/ 420612 h 1038788"/>
                <a:gd name="connsiteX4" fmla="*/ 696917 w 765348"/>
                <a:gd name="connsiteY4" fmla="*/ 420612 h 1038788"/>
                <a:gd name="connsiteX5" fmla="*/ 696917 w 765348"/>
                <a:gd name="connsiteY5" fmla="*/ 618177 h 1038788"/>
                <a:gd name="connsiteX6" fmla="*/ 231924 w 765348"/>
                <a:gd name="connsiteY6" fmla="*/ 618177 h 1038788"/>
                <a:gd name="connsiteX7" fmla="*/ 231924 w 765348"/>
                <a:gd name="connsiteY7" fmla="*/ 833780 h 1038788"/>
                <a:gd name="connsiteX8" fmla="*/ 765348 w 765348"/>
                <a:gd name="connsiteY8" fmla="*/ 833780 h 1038788"/>
                <a:gd name="connsiteX9" fmla="*/ 765348 w 765348"/>
                <a:gd name="connsiteY9" fmla="*/ 1038788 h 1038788"/>
                <a:gd name="connsiteX10" fmla="*/ 0 w 765348"/>
                <a:gd name="connsiteY10" fmla="*/ 1038788 h 1038788"/>
                <a:gd name="connsiteX11" fmla="*/ 0 w 765348"/>
                <a:gd name="connsiteY11" fmla="*/ 0 h 1038788"/>
                <a:gd name="connsiteX12" fmla="*/ 749028 w 765348"/>
                <a:gd name="connsiteY12" fmla="*/ 0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5348" h="1038788">
                  <a:moveTo>
                    <a:pt x="749028" y="286"/>
                  </a:moveTo>
                  <a:lnTo>
                    <a:pt x="749028" y="206727"/>
                  </a:lnTo>
                  <a:lnTo>
                    <a:pt x="231924" y="206727"/>
                  </a:lnTo>
                  <a:lnTo>
                    <a:pt x="231924" y="420612"/>
                  </a:lnTo>
                  <a:lnTo>
                    <a:pt x="696917" y="420612"/>
                  </a:lnTo>
                  <a:lnTo>
                    <a:pt x="696917" y="618177"/>
                  </a:lnTo>
                  <a:lnTo>
                    <a:pt x="231924" y="618177"/>
                  </a:lnTo>
                  <a:lnTo>
                    <a:pt x="231924" y="833780"/>
                  </a:lnTo>
                  <a:lnTo>
                    <a:pt x="765348" y="833780"/>
                  </a:lnTo>
                  <a:lnTo>
                    <a:pt x="765348" y="1038788"/>
                  </a:lnTo>
                  <a:lnTo>
                    <a:pt x="0" y="1038788"/>
                  </a:lnTo>
                  <a:lnTo>
                    <a:pt x="0" y="0"/>
                  </a:lnTo>
                  <a:lnTo>
                    <a:pt x="749028" y="0"/>
                  </a:ln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EA6C42F-1222-361F-231D-D1314D756150}"/>
                </a:ext>
              </a:extLst>
            </p:cNvPr>
            <p:cNvSpPr/>
            <p:nvPr/>
          </p:nvSpPr>
          <p:spPr>
            <a:xfrm>
              <a:off x="9843660" y="5842451"/>
              <a:ext cx="907652" cy="1038788"/>
            </a:xfrm>
            <a:custGeom>
              <a:avLst/>
              <a:gdLst>
                <a:gd name="connsiteX0" fmla="*/ 842084 w 907652"/>
                <a:gd name="connsiteY0" fmla="*/ 345022 h 1038788"/>
                <a:gd name="connsiteX1" fmla="*/ 644519 w 907652"/>
                <a:gd name="connsiteY1" fmla="*/ 667424 h 1038788"/>
                <a:gd name="connsiteX2" fmla="*/ 907652 w 907652"/>
                <a:gd name="connsiteY2" fmla="*/ 1038788 h 1038788"/>
                <a:gd name="connsiteX3" fmla="*/ 622472 w 907652"/>
                <a:gd name="connsiteY3" fmla="*/ 1038788 h 1038788"/>
                <a:gd name="connsiteX4" fmla="*/ 392266 w 907652"/>
                <a:gd name="connsiteY4" fmla="*/ 707510 h 1038788"/>
                <a:gd name="connsiteX5" fmla="*/ 231924 w 907652"/>
                <a:gd name="connsiteY5" fmla="*/ 707510 h 1038788"/>
                <a:gd name="connsiteX6" fmla="*/ 231924 w 907652"/>
                <a:gd name="connsiteY6" fmla="*/ 1038788 h 1038788"/>
                <a:gd name="connsiteX7" fmla="*/ 0 w 907652"/>
                <a:gd name="connsiteY7" fmla="*/ 1038788 h 1038788"/>
                <a:gd name="connsiteX8" fmla="*/ 0 w 907652"/>
                <a:gd name="connsiteY8" fmla="*/ 0 h 1038788"/>
                <a:gd name="connsiteX9" fmla="*/ 393698 w 907652"/>
                <a:gd name="connsiteY9" fmla="*/ 0 h 1038788"/>
                <a:gd name="connsiteX10" fmla="*/ 739293 w 907652"/>
                <a:gd name="connsiteY10" fmla="*/ 81603 h 1038788"/>
                <a:gd name="connsiteX11" fmla="*/ 842657 w 907652"/>
                <a:gd name="connsiteY11" fmla="*/ 344736 h 1038788"/>
                <a:gd name="connsiteX12" fmla="*/ 562630 w 907652"/>
                <a:gd name="connsiteY12" fmla="*/ 468428 h 1038788"/>
                <a:gd name="connsiteX13" fmla="*/ 605579 w 907652"/>
                <a:gd name="connsiteY13" fmla="*/ 345881 h 1038788"/>
                <a:gd name="connsiteX14" fmla="*/ 560913 w 907652"/>
                <a:gd name="connsiteY14" fmla="*/ 230778 h 1038788"/>
                <a:gd name="connsiteX15" fmla="*/ 404865 w 907652"/>
                <a:gd name="connsiteY15" fmla="*/ 199569 h 1038788"/>
                <a:gd name="connsiteX16" fmla="*/ 231065 w 907652"/>
                <a:gd name="connsiteY16" fmla="*/ 199569 h 1038788"/>
                <a:gd name="connsiteX17" fmla="*/ 231065 w 907652"/>
                <a:gd name="connsiteY17" fmla="*/ 507082 h 1038788"/>
                <a:gd name="connsiteX18" fmla="*/ 400570 w 907652"/>
                <a:gd name="connsiteY18" fmla="*/ 507082 h 1038788"/>
                <a:gd name="connsiteX19" fmla="*/ 562630 w 907652"/>
                <a:gd name="connsiteY19" fmla="*/ 468428 h 103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07652" h="1038788">
                  <a:moveTo>
                    <a:pt x="842084" y="345022"/>
                  </a:moveTo>
                  <a:cubicBezTo>
                    <a:pt x="842084" y="511377"/>
                    <a:pt x="776229" y="619036"/>
                    <a:pt x="644519" y="667424"/>
                  </a:cubicBezTo>
                  <a:lnTo>
                    <a:pt x="907652" y="1038788"/>
                  </a:lnTo>
                  <a:lnTo>
                    <a:pt x="622472" y="1038788"/>
                  </a:lnTo>
                  <a:lnTo>
                    <a:pt x="392266" y="707510"/>
                  </a:lnTo>
                  <a:lnTo>
                    <a:pt x="231924" y="707510"/>
                  </a:lnTo>
                  <a:lnTo>
                    <a:pt x="231924" y="1038788"/>
                  </a:lnTo>
                  <a:lnTo>
                    <a:pt x="0" y="1038788"/>
                  </a:lnTo>
                  <a:lnTo>
                    <a:pt x="0" y="0"/>
                  </a:lnTo>
                  <a:lnTo>
                    <a:pt x="393698" y="0"/>
                  </a:lnTo>
                  <a:cubicBezTo>
                    <a:pt x="555186" y="0"/>
                    <a:pt x="670288" y="27201"/>
                    <a:pt x="739293" y="81603"/>
                  </a:cubicBezTo>
                  <a:cubicBezTo>
                    <a:pt x="808011" y="136005"/>
                    <a:pt x="842657" y="223906"/>
                    <a:pt x="842657" y="344736"/>
                  </a:cubicBezTo>
                  <a:close/>
                  <a:moveTo>
                    <a:pt x="562630" y="468428"/>
                  </a:moveTo>
                  <a:cubicBezTo>
                    <a:pt x="591263" y="442659"/>
                    <a:pt x="605579" y="401714"/>
                    <a:pt x="605579" y="345881"/>
                  </a:cubicBezTo>
                  <a:cubicBezTo>
                    <a:pt x="605579" y="290048"/>
                    <a:pt x="590690" y="251394"/>
                    <a:pt x="560913" y="230778"/>
                  </a:cubicBezTo>
                  <a:cubicBezTo>
                    <a:pt x="531134" y="209877"/>
                    <a:pt x="479023" y="199569"/>
                    <a:pt x="404865" y="199569"/>
                  </a:cubicBezTo>
                  <a:lnTo>
                    <a:pt x="231065" y="199569"/>
                  </a:lnTo>
                  <a:lnTo>
                    <a:pt x="231065" y="507082"/>
                  </a:lnTo>
                  <a:lnTo>
                    <a:pt x="400570" y="507082"/>
                  </a:lnTo>
                  <a:cubicBezTo>
                    <a:pt x="479882" y="507082"/>
                    <a:pt x="533711" y="494198"/>
                    <a:pt x="562630" y="468428"/>
                  </a:cubicBez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BA5D1AB-5FF7-6EBD-19D6-027691FA1E3E}"/>
                </a:ext>
              </a:extLst>
            </p:cNvPr>
            <p:cNvSpPr/>
            <p:nvPr/>
          </p:nvSpPr>
          <p:spPr>
            <a:xfrm>
              <a:off x="10848950" y="5818686"/>
              <a:ext cx="824903" cy="1074579"/>
            </a:xfrm>
            <a:custGeom>
              <a:avLst/>
              <a:gdLst>
                <a:gd name="connsiteX0" fmla="*/ 317248 w 824903"/>
                <a:gd name="connsiteY0" fmla="*/ 231351 h 1074579"/>
                <a:gd name="connsiteX1" fmla="*/ 283749 w 824903"/>
                <a:gd name="connsiteY1" fmla="*/ 304078 h 1074579"/>
                <a:gd name="connsiteX2" fmla="*/ 324693 w 824903"/>
                <a:gd name="connsiteY2" fmla="*/ 376232 h 1074579"/>
                <a:gd name="connsiteX3" fmla="*/ 513381 w 824903"/>
                <a:gd name="connsiteY3" fmla="*/ 439510 h 1074579"/>
                <a:gd name="connsiteX4" fmla="*/ 743015 w 824903"/>
                <a:gd name="connsiteY4" fmla="*/ 548600 h 1074579"/>
                <a:gd name="connsiteX5" fmla="*/ 824904 w 824903"/>
                <a:gd name="connsiteY5" fmla="*/ 761053 h 1074579"/>
                <a:gd name="connsiteX6" fmla="*/ 720109 w 824903"/>
                <a:gd name="connsiteY6" fmla="*/ 987536 h 1074579"/>
                <a:gd name="connsiteX7" fmla="*/ 444377 w 824903"/>
                <a:gd name="connsiteY7" fmla="*/ 1074579 h 1074579"/>
                <a:gd name="connsiteX8" fmla="*/ 0 w 824903"/>
                <a:gd name="connsiteY8" fmla="*/ 891904 h 1074579"/>
                <a:gd name="connsiteX9" fmla="*/ 138295 w 824903"/>
                <a:gd name="connsiteY9" fmla="*/ 722399 h 1074579"/>
                <a:gd name="connsiteX10" fmla="*/ 448958 w 824903"/>
                <a:gd name="connsiteY10" fmla="*/ 869570 h 1074579"/>
                <a:gd name="connsiteX11" fmla="*/ 549172 w 824903"/>
                <a:gd name="connsiteY11" fmla="*/ 842083 h 1074579"/>
                <a:gd name="connsiteX12" fmla="*/ 585536 w 824903"/>
                <a:gd name="connsiteY12" fmla="*/ 767925 h 1074579"/>
                <a:gd name="connsiteX13" fmla="*/ 546882 w 824903"/>
                <a:gd name="connsiteY13" fmla="*/ 693480 h 1074579"/>
                <a:gd name="connsiteX14" fmla="*/ 393984 w 824903"/>
                <a:gd name="connsiteY14" fmla="*/ 637647 h 1074579"/>
                <a:gd name="connsiteX15" fmla="*/ 128846 w 824903"/>
                <a:gd name="connsiteY15" fmla="*/ 525407 h 1074579"/>
                <a:gd name="connsiteX16" fmla="*/ 44953 w 824903"/>
                <a:gd name="connsiteY16" fmla="*/ 308373 h 1074579"/>
                <a:gd name="connsiteX17" fmla="*/ 151180 w 824903"/>
                <a:gd name="connsiteY17" fmla="*/ 80171 h 1074579"/>
                <a:gd name="connsiteX18" fmla="*/ 416318 w 824903"/>
                <a:gd name="connsiteY18" fmla="*/ 0 h 1074579"/>
                <a:gd name="connsiteX19" fmla="*/ 624476 w 824903"/>
                <a:gd name="connsiteY19" fmla="*/ 35791 h 1074579"/>
                <a:gd name="connsiteX20" fmla="*/ 805720 w 824903"/>
                <a:gd name="connsiteY20" fmla="*/ 136863 h 1074579"/>
                <a:gd name="connsiteX21" fmla="*/ 688327 w 824903"/>
                <a:gd name="connsiteY21" fmla="*/ 306368 h 1074579"/>
                <a:gd name="connsiteX22" fmla="*/ 408873 w 824903"/>
                <a:gd name="connsiteY22" fmla="*/ 203864 h 1074579"/>
                <a:gd name="connsiteX23" fmla="*/ 317535 w 824903"/>
                <a:gd name="connsiteY23" fmla="*/ 231351 h 107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4903" h="1074579">
                  <a:moveTo>
                    <a:pt x="317248" y="231351"/>
                  </a:moveTo>
                  <a:cubicBezTo>
                    <a:pt x="294915" y="249676"/>
                    <a:pt x="283749" y="274013"/>
                    <a:pt x="283749" y="304078"/>
                  </a:cubicBezTo>
                  <a:cubicBezTo>
                    <a:pt x="283749" y="334142"/>
                    <a:pt x="297492" y="358193"/>
                    <a:pt x="324693" y="376232"/>
                  </a:cubicBezTo>
                  <a:cubicBezTo>
                    <a:pt x="351894" y="393984"/>
                    <a:pt x="414885" y="415172"/>
                    <a:pt x="513381" y="439510"/>
                  </a:cubicBezTo>
                  <a:cubicBezTo>
                    <a:pt x="611878" y="463847"/>
                    <a:pt x="688613" y="500210"/>
                    <a:pt x="743015" y="548600"/>
                  </a:cubicBezTo>
                  <a:cubicBezTo>
                    <a:pt x="797417" y="597275"/>
                    <a:pt x="824904" y="667997"/>
                    <a:pt x="824904" y="761053"/>
                  </a:cubicBezTo>
                  <a:cubicBezTo>
                    <a:pt x="824904" y="854109"/>
                    <a:pt x="789972" y="929699"/>
                    <a:pt x="720109" y="987536"/>
                  </a:cubicBezTo>
                  <a:cubicBezTo>
                    <a:pt x="650245" y="1045374"/>
                    <a:pt x="558335" y="1074579"/>
                    <a:pt x="444377" y="1074579"/>
                  </a:cubicBezTo>
                  <a:cubicBezTo>
                    <a:pt x="280026" y="1074579"/>
                    <a:pt x="131710" y="1013592"/>
                    <a:pt x="0" y="891904"/>
                  </a:cubicBezTo>
                  <a:lnTo>
                    <a:pt x="138295" y="722399"/>
                  </a:lnTo>
                  <a:cubicBezTo>
                    <a:pt x="250248" y="820609"/>
                    <a:pt x="353898" y="869570"/>
                    <a:pt x="448958" y="869570"/>
                  </a:cubicBezTo>
                  <a:cubicBezTo>
                    <a:pt x="491620" y="869570"/>
                    <a:pt x="525121" y="860408"/>
                    <a:pt x="549172" y="842083"/>
                  </a:cubicBezTo>
                  <a:cubicBezTo>
                    <a:pt x="573510" y="823758"/>
                    <a:pt x="585536" y="798848"/>
                    <a:pt x="585536" y="767925"/>
                  </a:cubicBezTo>
                  <a:cubicBezTo>
                    <a:pt x="585536" y="737002"/>
                    <a:pt x="572651" y="712091"/>
                    <a:pt x="546882" y="693480"/>
                  </a:cubicBezTo>
                  <a:cubicBezTo>
                    <a:pt x="521113" y="675155"/>
                    <a:pt x="470146" y="656544"/>
                    <a:pt x="393984" y="637647"/>
                  </a:cubicBezTo>
                  <a:cubicBezTo>
                    <a:pt x="273155" y="609014"/>
                    <a:pt x="184680" y="571505"/>
                    <a:pt x="128846" y="525407"/>
                  </a:cubicBezTo>
                  <a:cubicBezTo>
                    <a:pt x="72727" y="479309"/>
                    <a:pt x="44953" y="407155"/>
                    <a:pt x="44953" y="308373"/>
                  </a:cubicBezTo>
                  <a:cubicBezTo>
                    <a:pt x="44953" y="209590"/>
                    <a:pt x="80457" y="133714"/>
                    <a:pt x="151180" y="80171"/>
                  </a:cubicBezTo>
                  <a:cubicBezTo>
                    <a:pt x="221902" y="26628"/>
                    <a:pt x="310377" y="0"/>
                    <a:pt x="416318" y="0"/>
                  </a:cubicBezTo>
                  <a:cubicBezTo>
                    <a:pt x="485608" y="0"/>
                    <a:pt x="554899" y="11739"/>
                    <a:pt x="624476" y="35791"/>
                  </a:cubicBezTo>
                  <a:cubicBezTo>
                    <a:pt x="694053" y="59842"/>
                    <a:pt x="754181" y="93342"/>
                    <a:pt x="805720" y="136863"/>
                  </a:cubicBezTo>
                  <a:lnTo>
                    <a:pt x="688327" y="306368"/>
                  </a:lnTo>
                  <a:cubicBezTo>
                    <a:pt x="598134" y="237937"/>
                    <a:pt x="505078" y="203864"/>
                    <a:pt x="408873" y="203864"/>
                  </a:cubicBezTo>
                  <a:cubicBezTo>
                    <a:pt x="370219" y="203864"/>
                    <a:pt x="339868" y="213026"/>
                    <a:pt x="317535" y="231351"/>
                  </a:cubicBezTo>
                  <a:close/>
                </a:path>
              </a:pathLst>
            </a:custGeom>
            <a:grpFill/>
            <a:ln w="286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E1E54A-7F10-3F1D-76C3-A8CDC13F2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The Rainhackers: Sales-Consulting and CRM-</a:t>
            </a:r>
            <a:r>
              <a:rPr lang="de-DE" err="1"/>
              <a:t>Experts</a:t>
            </a:r>
            <a:r>
              <a:rPr lang="de-DE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E187C1-7B27-5031-FE45-52A160A340C3}"/>
              </a:ext>
            </a:extLst>
          </p:cNvPr>
          <p:cNvSpPr txBox="1"/>
          <p:nvPr/>
        </p:nvSpPr>
        <p:spPr>
          <a:xfrm>
            <a:off x="629852" y="316022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DR. ENGELBERT WIMMER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Entrepreneur &amp; Consultant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F208596-E084-DFD6-0208-E5647211611C}"/>
              </a:ext>
            </a:extLst>
          </p:cNvPr>
          <p:cNvSpPr txBox="1"/>
          <p:nvPr/>
        </p:nvSpPr>
        <p:spPr>
          <a:xfrm>
            <a:off x="515939" y="5725553"/>
            <a:ext cx="20074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BEN WIECHMANN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Consultant | Marketing Expert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49138A-0D5A-05C4-73E6-A59BED2FD186}"/>
              </a:ext>
            </a:extLst>
          </p:cNvPr>
          <p:cNvSpPr txBox="1"/>
          <p:nvPr/>
        </p:nvSpPr>
        <p:spPr>
          <a:xfrm>
            <a:off x="2949337" y="316022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LUTZ FROMME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Business Analyst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13D1A04-3DAF-38E9-C4C3-2093963F173A}"/>
              </a:ext>
            </a:extLst>
          </p:cNvPr>
          <p:cNvSpPr txBox="1"/>
          <p:nvPr/>
        </p:nvSpPr>
        <p:spPr>
          <a:xfrm>
            <a:off x="2949337" y="572555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LORENZ FROMME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Business Analyst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1B6AD3-066D-5581-927B-02B7EB76A878}"/>
              </a:ext>
            </a:extLst>
          </p:cNvPr>
          <p:cNvSpPr txBox="1"/>
          <p:nvPr/>
        </p:nvSpPr>
        <p:spPr>
          <a:xfrm>
            <a:off x="7589127" y="316022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CORNELIUS LOEW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Coding Expert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70012D4-694C-6F30-997B-ECB0A993CDF1}"/>
              </a:ext>
            </a:extLst>
          </p:cNvPr>
          <p:cNvSpPr txBox="1"/>
          <p:nvPr/>
        </p:nvSpPr>
        <p:spPr>
          <a:xfrm>
            <a:off x="7589127" y="572555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FELIX WIMMER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Coding Expert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56140D-B838-9A80-CB50-A20DB1ECFEFA}"/>
              </a:ext>
            </a:extLst>
          </p:cNvPr>
          <p:cNvSpPr txBox="1"/>
          <p:nvPr/>
        </p:nvSpPr>
        <p:spPr>
          <a:xfrm>
            <a:off x="5269641" y="316022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AARON AXT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Consultant | Sales Expert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C221933-451A-BD82-8052-8C906BE6C4B2}"/>
              </a:ext>
            </a:extLst>
          </p:cNvPr>
          <p:cNvSpPr txBox="1"/>
          <p:nvPr/>
        </p:nvSpPr>
        <p:spPr>
          <a:xfrm>
            <a:off x="5269641" y="572555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RAINER WESTDÖRP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Consultant | Sales Expert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8ED03B8-4FBF-6CB0-7A5E-86192992402D}"/>
              </a:ext>
            </a:extLst>
          </p:cNvPr>
          <p:cNvSpPr txBox="1"/>
          <p:nvPr/>
        </p:nvSpPr>
        <p:spPr>
          <a:xfrm>
            <a:off x="9900357" y="3160223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DARIUS BAUSCH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Coding Expert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F1F8AA-7E87-17E7-2202-C5819580F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6451" r="4726" b="12962"/>
          <a:stretch/>
        </p:blipFill>
        <p:spPr>
          <a:xfrm>
            <a:off x="2953413" y="3772519"/>
            <a:ext cx="1771688" cy="1782000"/>
          </a:xfrm>
          <a:prstGeom prst="ellipse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3FEF94F-3A8C-33C9-3E7D-B349DC1D4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3444" r="7972" b="12672"/>
          <a:stretch/>
        </p:blipFill>
        <p:spPr>
          <a:xfrm>
            <a:off x="2952997" y="1194649"/>
            <a:ext cx="1772265" cy="1782000"/>
          </a:xfrm>
          <a:prstGeom prst="ellipse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3189D33-24CA-F009-0BB7-750430CDD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" t="6367" r="-101" b="18601"/>
          <a:stretch/>
        </p:blipFill>
        <p:spPr>
          <a:xfrm>
            <a:off x="7588309" y="3749516"/>
            <a:ext cx="1781223" cy="1782000"/>
          </a:xfrm>
          <a:prstGeom prst="ellipse">
            <a:avLst/>
          </a:prstGeom>
        </p:spPr>
      </p:pic>
      <p:pic>
        <p:nvPicPr>
          <p:cNvPr id="33" name="Grafik 32" descr="Ein Bild, das Person, Fenster, Mann, drinnen enthält.&#10;&#10;Automatisch generierte Beschreibung">
            <a:extLst>
              <a:ext uri="{FF2B5EF4-FFF2-40B4-BE49-F238E27FC236}">
                <a16:creationId xmlns:a16="http://schemas.microsoft.com/office/drawing/2014/main" id="{8D329EC1-057E-E951-852E-C013DFFD4D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19321" r="5451" b="19431"/>
          <a:stretch/>
        </p:blipFill>
        <p:spPr>
          <a:xfrm>
            <a:off x="630935" y="1193557"/>
            <a:ext cx="1777420" cy="1782000"/>
          </a:xfrm>
          <a:prstGeom prst="ellipse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48D75D4-EFE4-9188-6C67-B137C77C96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18863" r="15902" b="27917"/>
          <a:stretch/>
        </p:blipFill>
        <p:spPr>
          <a:xfrm>
            <a:off x="5266359" y="3772519"/>
            <a:ext cx="1779433" cy="1782000"/>
          </a:xfrm>
          <a:prstGeom prst="ellipse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7353B693-9ACE-A016-4445-C5BFB8741B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18777" r="9503" b="16462"/>
          <a:stretch/>
        </p:blipFill>
        <p:spPr>
          <a:xfrm>
            <a:off x="7590104" y="1193557"/>
            <a:ext cx="1777633" cy="1782000"/>
          </a:xfrm>
          <a:prstGeom prst="ellipse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1FE27551-56D0-B14A-D6AD-097A38225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15975" r="10024" b="13136"/>
          <a:stretch/>
        </p:blipFill>
        <p:spPr>
          <a:xfrm>
            <a:off x="628645" y="3772519"/>
            <a:ext cx="1782000" cy="1782000"/>
          </a:xfrm>
          <a:prstGeom prst="ellipse">
            <a:avLst/>
          </a:prstGeom>
        </p:spPr>
      </p:pic>
      <p:pic>
        <p:nvPicPr>
          <p:cNvPr id="3074" name="7A22AC68-F03A-4B3D-A251-7187C68EBFD5" descr="IMG_0942.jpg">
            <a:extLst>
              <a:ext uri="{FF2B5EF4-FFF2-40B4-BE49-F238E27FC236}">
                <a16:creationId xmlns:a16="http://schemas.microsoft.com/office/drawing/2014/main" id="{B07C52BB-9834-F8BB-EC57-FF999C7BC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23982" r="6259" b="2449"/>
          <a:stretch/>
        </p:blipFill>
        <p:spPr bwMode="auto">
          <a:xfrm>
            <a:off x="9901531" y="3772519"/>
            <a:ext cx="1777238" cy="178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0CB395EB-EC11-2C5C-2856-8B29525F318A}"/>
              </a:ext>
            </a:extLst>
          </p:cNvPr>
          <p:cNvSpPr txBox="1"/>
          <p:nvPr/>
        </p:nvSpPr>
        <p:spPr>
          <a:xfrm>
            <a:off x="9900357" y="5725552"/>
            <a:ext cx="1779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ZENONA CHODERNY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Consultant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D1BE227-B3BC-A231-6BE1-4694BE4EEB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" b="14964"/>
          <a:stretch/>
        </p:blipFill>
        <p:spPr>
          <a:xfrm>
            <a:off x="9901333" y="1204909"/>
            <a:ext cx="1777633" cy="1782000"/>
          </a:xfrm>
          <a:prstGeom prst="ellipse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6C267BC4-AF0A-BC40-2E70-B18AFFD2F9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8" b="2468"/>
          <a:stretch/>
        </p:blipFill>
        <p:spPr>
          <a:xfrm>
            <a:off x="5273527" y="1193386"/>
            <a:ext cx="1772265" cy="1782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619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C68E8C-F907-362D-F3AF-E0FB59F59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>
                <a:latin typeface="Montserrat SemiBold" panose="00000700000000000000" pitchFamily="2" charset="0"/>
              </a:rPr>
              <a:t>Nutzen Sie die Power aus unserem Netzwerk.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6CCB1A-55BE-BEF0-3800-3007CE409E40}"/>
              </a:ext>
            </a:extLst>
          </p:cNvPr>
          <p:cNvSpPr/>
          <p:nvPr/>
        </p:nvSpPr>
        <p:spPr>
          <a:xfrm>
            <a:off x="1875015" y="1196975"/>
            <a:ext cx="9589290" cy="41861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9AB8EF-D174-EBD2-3DA8-9B55E100468C}"/>
              </a:ext>
            </a:extLst>
          </p:cNvPr>
          <p:cNvSpPr txBox="1"/>
          <p:nvPr/>
        </p:nvSpPr>
        <p:spPr>
          <a:xfrm>
            <a:off x="3672850" y="1679347"/>
            <a:ext cx="7887032" cy="322139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1000"/>
              </a:spcBef>
              <a:buFont typeface="Symbol" panose="05050102010706020507" pitchFamily="18" charset="2"/>
              <a:buChar char="-"/>
            </a:pPr>
            <a:r>
              <a:rPr lang="de-DE" sz="1600" dirty="0">
                <a:latin typeface="Montserrat Light" panose="00000400000000000000" pitchFamily="2" charset="0"/>
              </a:rPr>
              <a:t>Gemeinsam mit unserem </a:t>
            </a:r>
            <a:r>
              <a:rPr lang="de-DE" sz="1600" b="1" dirty="0">
                <a:latin typeface="Montserrat SemiBold" panose="00000700000000000000" pitchFamily="2" charset="0"/>
              </a:rPr>
              <a:t>Inkubator e&amp;Co. </a:t>
            </a:r>
            <a:r>
              <a:rPr lang="de-DE" sz="1600" dirty="0">
                <a:latin typeface="Montserrat Light" panose="00000400000000000000" pitchFamily="2" charset="0"/>
              </a:rPr>
              <a:t>als erfahrenen Partner </a:t>
            </a:r>
            <a:br>
              <a:rPr lang="de-DE" sz="1600" dirty="0">
                <a:latin typeface="Montserrat Light" panose="00000400000000000000" pitchFamily="2" charset="0"/>
              </a:rPr>
            </a:br>
            <a:r>
              <a:rPr lang="de-DE" sz="1600" dirty="0">
                <a:latin typeface="Montserrat Light" panose="00000400000000000000" pitchFamily="2" charset="0"/>
              </a:rPr>
              <a:t>im Vertriebs-Consulting und hochkarätigen Investor neu entwickelt: </a:t>
            </a:r>
            <a:br>
              <a:rPr lang="de-DE" sz="1600" dirty="0">
                <a:latin typeface="Montserrat Light" panose="00000400000000000000" pitchFamily="2" charset="0"/>
              </a:rPr>
            </a:br>
            <a:r>
              <a:rPr lang="de-DE" sz="1600" b="1" dirty="0">
                <a:latin typeface="Montserrat SemiBold" panose="00000700000000000000" pitchFamily="2" charset="0"/>
              </a:rPr>
              <a:t>Das RAINHACKERS Customer Experience Laboratory.</a:t>
            </a:r>
          </a:p>
          <a:p>
            <a:pPr marL="285750" indent="-285750">
              <a:spcBef>
                <a:spcPts val="1000"/>
              </a:spcBef>
              <a:buFont typeface="Symbol" panose="05050102010706020507" pitchFamily="18" charset="2"/>
              <a:buChar char="-"/>
            </a:pPr>
            <a:r>
              <a:rPr lang="de-DE" sz="1600" b="1" dirty="0">
                <a:latin typeface="Montserrat SemiBold" panose="00000700000000000000" pitchFamily="2" charset="0"/>
              </a:rPr>
              <a:t>Power-Team: </a:t>
            </a:r>
            <a:r>
              <a:rPr lang="de-DE" sz="1600" dirty="0">
                <a:latin typeface="Montserrat Light" panose="00000400000000000000" pitchFamily="2" charset="0"/>
              </a:rPr>
              <a:t>Jungunternehmer, die bereits 2-3 Start-ups geführt </a:t>
            </a:r>
            <a:br>
              <a:rPr lang="de-DE" sz="1600" dirty="0">
                <a:latin typeface="Montserrat Light" panose="00000400000000000000" pitchFamily="2" charset="0"/>
              </a:rPr>
            </a:br>
            <a:r>
              <a:rPr lang="de-DE" sz="1600" dirty="0">
                <a:latin typeface="Montserrat Light" panose="00000400000000000000" pitchFamily="2" charset="0"/>
              </a:rPr>
              <a:t>haben in Kombination mit gestandenen Experten mit &gt;25 Jahren </a:t>
            </a:r>
            <a:br>
              <a:rPr lang="de-DE" sz="1600" dirty="0">
                <a:latin typeface="Montserrat Light" panose="00000400000000000000" pitchFamily="2" charset="0"/>
              </a:rPr>
            </a:br>
            <a:r>
              <a:rPr lang="de-DE" sz="1600" dirty="0">
                <a:latin typeface="Montserrat Light" panose="00000400000000000000" pitchFamily="2" charset="0"/>
              </a:rPr>
              <a:t>Erfahrung in der B2B-Digitalisierung.</a:t>
            </a:r>
          </a:p>
          <a:p>
            <a:pPr marL="285750" indent="-285750" algn="l">
              <a:spcBef>
                <a:spcPts val="1000"/>
              </a:spcBef>
              <a:buFont typeface="Symbol" panose="05050102010706020507" pitchFamily="18" charset="2"/>
              <a:buChar char="-"/>
            </a:pPr>
            <a:r>
              <a:rPr lang="de-DE" sz="1600" dirty="0">
                <a:latin typeface="Montserrat Light" panose="00000400000000000000" pitchFamily="2" charset="0"/>
              </a:rPr>
              <a:t>Wir verbinden </a:t>
            </a:r>
            <a:r>
              <a:rPr lang="de-DE" sz="1600" b="1" dirty="0">
                <a:latin typeface="Montserrat SemiBold" panose="00000700000000000000" pitchFamily="2" charset="0"/>
              </a:rPr>
              <a:t>junge Dynamik und langjährige Expertise</a:t>
            </a:r>
            <a:r>
              <a:rPr lang="de-DE" sz="1600" dirty="0">
                <a:latin typeface="Montserrat Light" panose="00000400000000000000" pitchFamily="2" charset="0"/>
              </a:rPr>
              <a:t>, um den </a:t>
            </a:r>
            <a:r>
              <a:rPr lang="de-DE" sz="1600" b="1" dirty="0">
                <a:latin typeface="Montserrat SemiBold" panose="00000700000000000000" pitchFamily="2" charset="0"/>
              </a:rPr>
              <a:t>Vertrieb als Waffe</a:t>
            </a:r>
            <a:r>
              <a:rPr lang="de-DE" sz="1600" dirty="0">
                <a:latin typeface="Montserrat SemiBold" panose="00000700000000000000" pitchFamily="2" charset="0"/>
              </a:rPr>
              <a:t> </a:t>
            </a:r>
            <a:r>
              <a:rPr lang="de-DE" sz="1600" dirty="0">
                <a:latin typeface="Montserrat Light" panose="00000400000000000000" pitchFamily="2" charset="0"/>
              </a:rPr>
              <a:t>zu nutzen.</a:t>
            </a:r>
          </a:p>
          <a:p>
            <a:pPr marL="285750" indent="-285750" algn="l">
              <a:spcBef>
                <a:spcPts val="1000"/>
              </a:spcBef>
              <a:buFont typeface="Symbol" panose="05050102010706020507" pitchFamily="18" charset="2"/>
              <a:buChar char="-"/>
            </a:pPr>
            <a:r>
              <a:rPr lang="de-DE" sz="1600" b="1" dirty="0">
                <a:latin typeface="Montserrat SemiBold" panose="00000700000000000000" pitchFamily="2" charset="0"/>
              </a:rPr>
              <a:t>Tiefes Knowledge </a:t>
            </a:r>
            <a:r>
              <a:rPr lang="de-DE" sz="1600" dirty="0">
                <a:latin typeface="Montserrat Light" panose="00000400000000000000" pitchFamily="2" charset="0"/>
              </a:rPr>
              <a:t>im Bereich von Prozessdesign, Software und </a:t>
            </a:r>
            <a:br>
              <a:rPr lang="de-DE" sz="1600" dirty="0">
                <a:latin typeface="Montserrat Light" panose="00000400000000000000" pitchFamily="2" charset="0"/>
              </a:rPr>
            </a:br>
            <a:r>
              <a:rPr lang="de-DE" sz="1600" dirty="0">
                <a:latin typeface="Montserrat Light" panose="00000400000000000000" pitchFamily="2" charset="0"/>
              </a:rPr>
              <a:t>Coding fest verankert in unserer DNA.</a:t>
            </a:r>
          </a:p>
          <a:p>
            <a:pPr marL="285750" indent="-285750">
              <a:spcBef>
                <a:spcPts val="1000"/>
              </a:spcBef>
              <a:buFont typeface="Symbol" panose="05050102010706020507" pitchFamily="18" charset="2"/>
              <a:buChar char="-"/>
            </a:pPr>
            <a:r>
              <a:rPr lang="de-DE" sz="1600" dirty="0">
                <a:latin typeface="Montserrat Light" panose="00000400000000000000" pitchFamily="2" charset="0"/>
              </a:rPr>
              <a:t>Höchste Qualität als oberstes Gebot: </a:t>
            </a:r>
            <a:r>
              <a:rPr lang="de-DE" sz="1600" b="1" dirty="0">
                <a:latin typeface="Montserrat SemiBold" panose="00000700000000000000" pitchFamily="2" charset="0"/>
              </a:rPr>
              <a:t>Consulting and Coding Excellence.</a:t>
            </a:r>
            <a:endParaRPr lang="de-DE" sz="1600" dirty="0">
              <a:latin typeface="Montserrat SemiBold" panose="00000700000000000000" pitchFamily="2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ADC5FB2-87CB-0CB8-3EFB-B7338382F23F}"/>
              </a:ext>
            </a:extLst>
          </p:cNvPr>
          <p:cNvSpPr/>
          <p:nvPr/>
        </p:nvSpPr>
        <p:spPr>
          <a:xfrm>
            <a:off x="515939" y="1940044"/>
            <a:ext cx="2700000" cy="2700000"/>
          </a:xfrm>
          <a:prstGeom prst="ellipse">
            <a:avLst/>
          </a:prstGeom>
          <a:solidFill>
            <a:srgbClr val="F2F2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2000505000000020004" pitchFamily="2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450782-0021-30C4-82FF-C816E4526064}"/>
              </a:ext>
            </a:extLst>
          </p:cNvPr>
          <p:cNvGrpSpPr/>
          <p:nvPr/>
        </p:nvGrpSpPr>
        <p:grpSpPr>
          <a:xfrm>
            <a:off x="703095" y="3100706"/>
            <a:ext cx="2325689" cy="378676"/>
            <a:chOff x="1495425" y="1882775"/>
            <a:chExt cx="9155113" cy="1490663"/>
          </a:xfrm>
          <a:solidFill>
            <a:schemeClr val="tx1"/>
          </a:solidFill>
        </p:grpSpPr>
        <p:sp>
          <p:nvSpPr>
            <p:cNvPr id="8" name="Freeform 133">
              <a:extLst>
                <a:ext uri="{FF2B5EF4-FFF2-40B4-BE49-F238E27FC236}">
                  <a16:creationId xmlns:a16="http://schemas.microsoft.com/office/drawing/2014/main" id="{CF45107F-C0DF-76C2-89B9-5D5DCE98A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3513" y="2274888"/>
              <a:ext cx="1100138" cy="1098550"/>
            </a:xfrm>
            <a:custGeom>
              <a:avLst/>
              <a:gdLst>
                <a:gd name="T0" fmla="*/ 645 w 693"/>
                <a:gd name="T1" fmla="*/ 525 h 692"/>
                <a:gd name="T2" fmla="*/ 667 w 693"/>
                <a:gd name="T3" fmla="*/ 477 h 692"/>
                <a:gd name="T4" fmla="*/ 687 w 693"/>
                <a:gd name="T5" fmla="*/ 413 h 692"/>
                <a:gd name="T6" fmla="*/ 693 w 693"/>
                <a:gd name="T7" fmla="*/ 339 h 692"/>
                <a:gd name="T8" fmla="*/ 677 w 693"/>
                <a:gd name="T9" fmla="*/ 240 h 692"/>
                <a:gd name="T10" fmla="*/ 648 w 693"/>
                <a:gd name="T11" fmla="*/ 176 h 692"/>
                <a:gd name="T12" fmla="*/ 584 w 693"/>
                <a:gd name="T13" fmla="*/ 93 h 692"/>
                <a:gd name="T14" fmla="*/ 529 w 693"/>
                <a:gd name="T15" fmla="*/ 51 h 692"/>
                <a:gd name="T16" fmla="*/ 472 w 693"/>
                <a:gd name="T17" fmla="*/ 22 h 692"/>
                <a:gd name="T18" fmla="*/ 375 w 693"/>
                <a:gd name="T19" fmla="*/ 0 h 692"/>
                <a:gd name="T20" fmla="*/ 308 w 693"/>
                <a:gd name="T21" fmla="*/ 0 h 692"/>
                <a:gd name="T22" fmla="*/ 211 w 693"/>
                <a:gd name="T23" fmla="*/ 25 h 692"/>
                <a:gd name="T24" fmla="*/ 154 w 693"/>
                <a:gd name="T25" fmla="*/ 57 h 692"/>
                <a:gd name="T26" fmla="*/ 99 w 693"/>
                <a:gd name="T27" fmla="*/ 102 h 692"/>
                <a:gd name="T28" fmla="*/ 41 w 693"/>
                <a:gd name="T29" fmla="*/ 182 h 692"/>
                <a:gd name="T30" fmla="*/ 16 w 693"/>
                <a:gd name="T31" fmla="*/ 243 h 692"/>
                <a:gd name="T32" fmla="*/ 0 w 693"/>
                <a:gd name="T33" fmla="*/ 343 h 692"/>
                <a:gd name="T34" fmla="*/ 6 w 693"/>
                <a:gd name="T35" fmla="*/ 410 h 692"/>
                <a:gd name="T36" fmla="*/ 25 w 693"/>
                <a:gd name="T37" fmla="*/ 474 h 692"/>
                <a:gd name="T38" fmla="*/ 77 w 693"/>
                <a:gd name="T39" fmla="*/ 561 h 692"/>
                <a:gd name="T40" fmla="*/ 125 w 693"/>
                <a:gd name="T41" fmla="*/ 612 h 692"/>
                <a:gd name="T42" fmla="*/ 208 w 693"/>
                <a:gd name="T43" fmla="*/ 666 h 692"/>
                <a:gd name="T44" fmla="*/ 272 w 693"/>
                <a:gd name="T45" fmla="*/ 686 h 692"/>
                <a:gd name="T46" fmla="*/ 343 w 693"/>
                <a:gd name="T47" fmla="*/ 692 h 692"/>
                <a:gd name="T48" fmla="*/ 449 w 693"/>
                <a:gd name="T49" fmla="*/ 679 h 692"/>
                <a:gd name="T50" fmla="*/ 504 w 693"/>
                <a:gd name="T51" fmla="*/ 657 h 692"/>
                <a:gd name="T52" fmla="*/ 526 w 693"/>
                <a:gd name="T53" fmla="*/ 621 h 692"/>
                <a:gd name="T54" fmla="*/ 533 w 693"/>
                <a:gd name="T55" fmla="*/ 583 h 692"/>
                <a:gd name="T56" fmla="*/ 568 w 693"/>
                <a:gd name="T57" fmla="*/ 538 h 692"/>
                <a:gd name="T58" fmla="*/ 626 w 693"/>
                <a:gd name="T59" fmla="*/ 522 h 692"/>
                <a:gd name="T60" fmla="*/ 481 w 693"/>
                <a:gd name="T61" fmla="*/ 487 h 692"/>
                <a:gd name="T62" fmla="*/ 439 w 693"/>
                <a:gd name="T63" fmla="*/ 519 h 692"/>
                <a:gd name="T64" fmla="*/ 385 w 693"/>
                <a:gd name="T65" fmla="*/ 538 h 692"/>
                <a:gd name="T66" fmla="*/ 305 w 693"/>
                <a:gd name="T67" fmla="*/ 538 h 692"/>
                <a:gd name="T68" fmla="*/ 237 w 693"/>
                <a:gd name="T69" fmla="*/ 513 h 692"/>
                <a:gd name="T70" fmla="*/ 208 w 693"/>
                <a:gd name="T71" fmla="*/ 487 h 692"/>
                <a:gd name="T72" fmla="*/ 179 w 693"/>
                <a:gd name="T73" fmla="*/ 442 h 692"/>
                <a:gd name="T74" fmla="*/ 160 w 693"/>
                <a:gd name="T75" fmla="*/ 343 h 692"/>
                <a:gd name="T76" fmla="*/ 173 w 693"/>
                <a:gd name="T77" fmla="*/ 266 h 692"/>
                <a:gd name="T78" fmla="*/ 211 w 693"/>
                <a:gd name="T79" fmla="*/ 205 h 692"/>
                <a:gd name="T80" fmla="*/ 269 w 693"/>
                <a:gd name="T81" fmla="*/ 163 h 692"/>
                <a:gd name="T82" fmla="*/ 346 w 693"/>
                <a:gd name="T83" fmla="*/ 150 h 692"/>
                <a:gd name="T84" fmla="*/ 452 w 693"/>
                <a:gd name="T85" fmla="*/ 179 h 692"/>
                <a:gd name="T86" fmla="*/ 504 w 693"/>
                <a:gd name="T87" fmla="*/ 231 h 692"/>
                <a:gd name="T88" fmla="*/ 533 w 693"/>
                <a:gd name="T89" fmla="*/ 339 h 692"/>
                <a:gd name="T90" fmla="*/ 520 w 693"/>
                <a:gd name="T91" fmla="*/ 423 h 692"/>
                <a:gd name="T92" fmla="*/ 494 w 693"/>
                <a:gd name="T93" fmla="*/ 474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3" h="692">
                  <a:moveTo>
                    <a:pt x="626" y="522"/>
                  </a:moveTo>
                  <a:lnTo>
                    <a:pt x="626" y="522"/>
                  </a:lnTo>
                  <a:lnTo>
                    <a:pt x="645" y="525"/>
                  </a:lnTo>
                  <a:lnTo>
                    <a:pt x="645" y="525"/>
                  </a:lnTo>
                  <a:lnTo>
                    <a:pt x="658" y="503"/>
                  </a:lnTo>
                  <a:lnTo>
                    <a:pt x="667" y="477"/>
                  </a:lnTo>
                  <a:lnTo>
                    <a:pt x="667" y="477"/>
                  </a:lnTo>
                  <a:lnTo>
                    <a:pt x="677" y="445"/>
                  </a:lnTo>
                  <a:lnTo>
                    <a:pt x="687" y="413"/>
                  </a:lnTo>
                  <a:lnTo>
                    <a:pt x="690" y="378"/>
                  </a:lnTo>
                  <a:lnTo>
                    <a:pt x="693" y="339"/>
                  </a:lnTo>
                  <a:lnTo>
                    <a:pt x="693" y="339"/>
                  </a:lnTo>
                  <a:lnTo>
                    <a:pt x="690" y="307"/>
                  </a:lnTo>
                  <a:lnTo>
                    <a:pt x="684" y="272"/>
                  </a:lnTo>
                  <a:lnTo>
                    <a:pt x="677" y="240"/>
                  </a:lnTo>
                  <a:lnTo>
                    <a:pt x="664" y="208"/>
                  </a:lnTo>
                  <a:lnTo>
                    <a:pt x="664" y="208"/>
                  </a:lnTo>
                  <a:lnTo>
                    <a:pt x="648" y="176"/>
                  </a:lnTo>
                  <a:lnTo>
                    <a:pt x="629" y="147"/>
                  </a:lnTo>
                  <a:lnTo>
                    <a:pt x="606" y="118"/>
                  </a:lnTo>
                  <a:lnTo>
                    <a:pt x="584" y="93"/>
                  </a:lnTo>
                  <a:lnTo>
                    <a:pt x="584" y="93"/>
                  </a:lnTo>
                  <a:lnTo>
                    <a:pt x="558" y="70"/>
                  </a:lnTo>
                  <a:lnTo>
                    <a:pt x="529" y="51"/>
                  </a:lnTo>
                  <a:lnTo>
                    <a:pt x="504" y="35"/>
                  </a:lnTo>
                  <a:lnTo>
                    <a:pt x="472" y="22"/>
                  </a:lnTo>
                  <a:lnTo>
                    <a:pt x="472" y="22"/>
                  </a:lnTo>
                  <a:lnTo>
                    <a:pt x="443" y="13"/>
                  </a:lnTo>
                  <a:lnTo>
                    <a:pt x="411" y="3"/>
                  </a:lnTo>
                  <a:lnTo>
                    <a:pt x="375" y="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08" y="0"/>
                  </a:lnTo>
                  <a:lnTo>
                    <a:pt x="276" y="6"/>
                  </a:lnTo>
                  <a:lnTo>
                    <a:pt x="244" y="13"/>
                  </a:lnTo>
                  <a:lnTo>
                    <a:pt x="211" y="25"/>
                  </a:lnTo>
                  <a:lnTo>
                    <a:pt x="211" y="25"/>
                  </a:lnTo>
                  <a:lnTo>
                    <a:pt x="183" y="41"/>
                  </a:lnTo>
                  <a:lnTo>
                    <a:pt x="154" y="57"/>
                  </a:lnTo>
                  <a:lnTo>
                    <a:pt x="125" y="77"/>
                  </a:lnTo>
                  <a:lnTo>
                    <a:pt x="99" y="102"/>
                  </a:lnTo>
                  <a:lnTo>
                    <a:pt x="99" y="102"/>
                  </a:lnTo>
                  <a:lnTo>
                    <a:pt x="77" y="128"/>
                  </a:lnTo>
                  <a:lnTo>
                    <a:pt x="57" y="154"/>
                  </a:lnTo>
                  <a:lnTo>
                    <a:pt x="41" y="182"/>
                  </a:lnTo>
                  <a:lnTo>
                    <a:pt x="25" y="211"/>
                  </a:lnTo>
                  <a:lnTo>
                    <a:pt x="25" y="211"/>
                  </a:lnTo>
                  <a:lnTo>
                    <a:pt x="16" y="243"/>
                  </a:lnTo>
                  <a:lnTo>
                    <a:pt x="6" y="275"/>
                  </a:lnTo>
                  <a:lnTo>
                    <a:pt x="3" y="311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3" y="378"/>
                  </a:lnTo>
                  <a:lnTo>
                    <a:pt x="6" y="410"/>
                  </a:lnTo>
                  <a:lnTo>
                    <a:pt x="16" y="442"/>
                  </a:lnTo>
                  <a:lnTo>
                    <a:pt x="25" y="474"/>
                  </a:lnTo>
                  <a:lnTo>
                    <a:pt x="25" y="474"/>
                  </a:lnTo>
                  <a:lnTo>
                    <a:pt x="38" y="506"/>
                  </a:lnTo>
                  <a:lnTo>
                    <a:pt x="54" y="535"/>
                  </a:lnTo>
                  <a:lnTo>
                    <a:pt x="77" y="561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25" y="612"/>
                  </a:lnTo>
                  <a:lnTo>
                    <a:pt x="150" y="634"/>
                  </a:lnTo>
                  <a:lnTo>
                    <a:pt x="179" y="654"/>
                  </a:lnTo>
                  <a:lnTo>
                    <a:pt x="208" y="666"/>
                  </a:lnTo>
                  <a:lnTo>
                    <a:pt x="208" y="666"/>
                  </a:lnTo>
                  <a:lnTo>
                    <a:pt x="240" y="679"/>
                  </a:lnTo>
                  <a:lnTo>
                    <a:pt x="272" y="686"/>
                  </a:lnTo>
                  <a:lnTo>
                    <a:pt x="308" y="692"/>
                  </a:lnTo>
                  <a:lnTo>
                    <a:pt x="343" y="692"/>
                  </a:lnTo>
                  <a:lnTo>
                    <a:pt x="343" y="692"/>
                  </a:lnTo>
                  <a:lnTo>
                    <a:pt x="382" y="692"/>
                  </a:lnTo>
                  <a:lnTo>
                    <a:pt x="417" y="686"/>
                  </a:lnTo>
                  <a:lnTo>
                    <a:pt x="449" y="679"/>
                  </a:lnTo>
                  <a:lnTo>
                    <a:pt x="481" y="666"/>
                  </a:lnTo>
                  <a:lnTo>
                    <a:pt x="481" y="666"/>
                  </a:lnTo>
                  <a:lnTo>
                    <a:pt x="504" y="657"/>
                  </a:lnTo>
                  <a:lnTo>
                    <a:pt x="526" y="644"/>
                  </a:lnTo>
                  <a:lnTo>
                    <a:pt x="526" y="644"/>
                  </a:lnTo>
                  <a:lnTo>
                    <a:pt x="526" y="621"/>
                  </a:lnTo>
                  <a:lnTo>
                    <a:pt x="526" y="621"/>
                  </a:lnTo>
                  <a:lnTo>
                    <a:pt x="526" y="602"/>
                  </a:lnTo>
                  <a:lnTo>
                    <a:pt x="533" y="583"/>
                  </a:lnTo>
                  <a:lnTo>
                    <a:pt x="542" y="567"/>
                  </a:lnTo>
                  <a:lnTo>
                    <a:pt x="555" y="551"/>
                  </a:lnTo>
                  <a:lnTo>
                    <a:pt x="568" y="538"/>
                  </a:lnTo>
                  <a:lnTo>
                    <a:pt x="587" y="529"/>
                  </a:lnTo>
                  <a:lnTo>
                    <a:pt x="603" y="525"/>
                  </a:lnTo>
                  <a:lnTo>
                    <a:pt x="626" y="522"/>
                  </a:lnTo>
                  <a:lnTo>
                    <a:pt x="626" y="522"/>
                  </a:lnTo>
                  <a:close/>
                  <a:moveTo>
                    <a:pt x="481" y="487"/>
                  </a:moveTo>
                  <a:lnTo>
                    <a:pt x="481" y="487"/>
                  </a:lnTo>
                  <a:lnTo>
                    <a:pt x="468" y="500"/>
                  </a:lnTo>
                  <a:lnTo>
                    <a:pt x="456" y="509"/>
                  </a:lnTo>
                  <a:lnTo>
                    <a:pt x="439" y="519"/>
                  </a:lnTo>
                  <a:lnTo>
                    <a:pt x="423" y="529"/>
                  </a:lnTo>
                  <a:lnTo>
                    <a:pt x="404" y="535"/>
                  </a:lnTo>
                  <a:lnTo>
                    <a:pt x="385" y="538"/>
                  </a:lnTo>
                  <a:lnTo>
                    <a:pt x="346" y="541"/>
                  </a:lnTo>
                  <a:lnTo>
                    <a:pt x="346" y="541"/>
                  </a:lnTo>
                  <a:lnTo>
                    <a:pt x="305" y="538"/>
                  </a:lnTo>
                  <a:lnTo>
                    <a:pt x="269" y="529"/>
                  </a:lnTo>
                  <a:lnTo>
                    <a:pt x="253" y="522"/>
                  </a:lnTo>
                  <a:lnTo>
                    <a:pt x="237" y="513"/>
                  </a:lnTo>
                  <a:lnTo>
                    <a:pt x="221" y="500"/>
                  </a:lnTo>
                  <a:lnTo>
                    <a:pt x="208" y="487"/>
                  </a:lnTo>
                  <a:lnTo>
                    <a:pt x="208" y="487"/>
                  </a:lnTo>
                  <a:lnTo>
                    <a:pt x="199" y="474"/>
                  </a:lnTo>
                  <a:lnTo>
                    <a:pt x="186" y="458"/>
                  </a:lnTo>
                  <a:lnTo>
                    <a:pt x="179" y="442"/>
                  </a:lnTo>
                  <a:lnTo>
                    <a:pt x="173" y="426"/>
                  </a:lnTo>
                  <a:lnTo>
                    <a:pt x="163" y="388"/>
                  </a:lnTo>
                  <a:lnTo>
                    <a:pt x="160" y="343"/>
                  </a:lnTo>
                  <a:lnTo>
                    <a:pt x="160" y="343"/>
                  </a:lnTo>
                  <a:lnTo>
                    <a:pt x="163" y="301"/>
                  </a:lnTo>
                  <a:lnTo>
                    <a:pt x="173" y="266"/>
                  </a:lnTo>
                  <a:lnTo>
                    <a:pt x="189" y="234"/>
                  </a:lnTo>
                  <a:lnTo>
                    <a:pt x="211" y="205"/>
                  </a:lnTo>
                  <a:lnTo>
                    <a:pt x="211" y="205"/>
                  </a:lnTo>
                  <a:lnTo>
                    <a:pt x="240" y="179"/>
                  </a:lnTo>
                  <a:lnTo>
                    <a:pt x="253" y="170"/>
                  </a:lnTo>
                  <a:lnTo>
                    <a:pt x="269" y="163"/>
                  </a:lnTo>
                  <a:lnTo>
                    <a:pt x="308" y="154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85" y="154"/>
                  </a:lnTo>
                  <a:lnTo>
                    <a:pt x="420" y="163"/>
                  </a:lnTo>
                  <a:lnTo>
                    <a:pt x="452" y="179"/>
                  </a:lnTo>
                  <a:lnTo>
                    <a:pt x="478" y="202"/>
                  </a:lnTo>
                  <a:lnTo>
                    <a:pt x="478" y="202"/>
                  </a:lnTo>
                  <a:lnTo>
                    <a:pt x="504" y="231"/>
                  </a:lnTo>
                  <a:lnTo>
                    <a:pt x="520" y="263"/>
                  </a:lnTo>
                  <a:lnTo>
                    <a:pt x="529" y="301"/>
                  </a:lnTo>
                  <a:lnTo>
                    <a:pt x="533" y="339"/>
                  </a:lnTo>
                  <a:lnTo>
                    <a:pt x="533" y="339"/>
                  </a:lnTo>
                  <a:lnTo>
                    <a:pt x="529" y="384"/>
                  </a:lnTo>
                  <a:lnTo>
                    <a:pt x="520" y="423"/>
                  </a:lnTo>
                  <a:lnTo>
                    <a:pt x="513" y="442"/>
                  </a:lnTo>
                  <a:lnTo>
                    <a:pt x="504" y="458"/>
                  </a:lnTo>
                  <a:lnTo>
                    <a:pt x="494" y="474"/>
                  </a:lnTo>
                  <a:lnTo>
                    <a:pt x="481" y="487"/>
                  </a:lnTo>
                  <a:lnTo>
                    <a:pt x="481" y="4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9" name="Freeform 134">
              <a:extLst>
                <a:ext uri="{FF2B5EF4-FFF2-40B4-BE49-F238E27FC236}">
                  <a16:creationId xmlns:a16="http://schemas.microsoft.com/office/drawing/2014/main" id="{B575257F-7BAA-A8AB-8958-D06197FA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2274888"/>
              <a:ext cx="846138" cy="1098550"/>
            </a:xfrm>
            <a:custGeom>
              <a:avLst/>
              <a:gdLst>
                <a:gd name="T0" fmla="*/ 508 w 533"/>
                <a:gd name="T1" fmla="*/ 621 h 692"/>
                <a:gd name="T2" fmla="*/ 488 w 533"/>
                <a:gd name="T3" fmla="*/ 599 h 692"/>
                <a:gd name="T4" fmla="*/ 453 w 533"/>
                <a:gd name="T5" fmla="*/ 548 h 692"/>
                <a:gd name="T6" fmla="*/ 440 w 533"/>
                <a:gd name="T7" fmla="*/ 522 h 692"/>
                <a:gd name="T8" fmla="*/ 395 w 533"/>
                <a:gd name="T9" fmla="*/ 535 h 692"/>
                <a:gd name="T10" fmla="*/ 347 w 533"/>
                <a:gd name="T11" fmla="*/ 541 h 692"/>
                <a:gd name="T12" fmla="*/ 308 w 533"/>
                <a:gd name="T13" fmla="*/ 538 h 692"/>
                <a:gd name="T14" fmla="*/ 257 w 533"/>
                <a:gd name="T15" fmla="*/ 519 h 692"/>
                <a:gd name="T16" fmla="*/ 212 w 533"/>
                <a:gd name="T17" fmla="*/ 487 h 692"/>
                <a:gd name="T18" fmla="*/ 190 w 533"/>
                <a:gd name="T19" fmla="*/ 455 h 692"/>
                <a:gd name="T20" fmla="*/ 161 w 533"/>
                <a:gd name="T21" fmla="*/ 388 h 692"/>
                <a:gd name="T22" fmla="*/ 158 w 533"/>
                <a:gd name="T23" fmla="*/ 346 h 692"/>
                <a:gd name="T24" fmla="*/ 170 w 533"/>
                <a:gd name="T25" fmla="*/ 269 h 692"/>
                <a:gd name="T26" fmla="*/ 209 w 533"/>
                <a:gd name="T27" fmla="*/ 205 h 692"/>
                <a:gd name="T28" fmla="*/ 238 w 533"/>
                <a:gd name="T29" fmla="*/ 182 h 692"/>
                <a:gd name="T30" fmla="*/ 302 w 533"/>
                <a:gd name="T31" fmla="*/ 154 h 692"/>
                <a:gd name="T32" fmla="*/ 341 w 533"/>
                <a:gd name="T33" fmla="*/ 150 h 692"/>
                <a:gd name="T34" fmla="*/ 392 w 533"/>
                <a:gd name="T35" fmla="*/ 154 h 692"/>
                <a:gd name="T36" fmla="*/ 437 w 533"/>
                <a:gd name="T37" fmla="*/ 173 h 692"/>
                <a:gd name="T38" fmla="*/ 453 w 533"/>
                <a:gd name="T39" fmla="*/ 144 h 692"/>
                <a:gd name="T40" fmla="*/ 492 w 533"/>
                <a:gd name="T41" fmla="*/ 90 h 692"/>
                <a:gd name="T42" fmla="*/ 511 w 533"/>
                <a:gd name="T43" fmla="*/ 67 h 692"/>
                <a:gd name="T44" fmla="*/ 533 w 533"/>
                <a:gd name="T45" fmla="*/ 48 h 692"/>
                <a:gd name="T46" fmla="*/ 447 w 533"/>
                <a:gd name="T47" fmla="*/ 13 h 692"/>
                <a:gd name="T48" fmla="*/ 350 w 533"/>
                <a:gd name="T49" fmla="*/ 0 h 692"/>
                <a:gd name="T50" fmla="*/ 315 w 533"/>
                <a:gd name="T51" fmla="*/ 0 h 692"/>
                <a:gd name="T52" fmla="*/ 244 w 533"/>
                <a:gd name="T53" fmla="*/ 16 h 692"/>
                <a:gd name="T54" fmla="*/ 212 w 533"/>
                <a:gd name="T55" fmla="*/ 25 h 692"/>
                <a:gd name="T56" fmla="*/ 148 w 533"/>
                <a:gd name="T57" fmla="*/ 61 h 692"/>
                <a:gd name="T58" fmla="*/ 93 w 533"/>
                <a:gd name="T59" fmla="*/ 109 h 692"/>
                <a:gd name="T60" fmla="*/ 74 w 533"/>
                <a:gd name="T61" fmla="*/ 134 h 692"/>
                <a:gd name="T62" fmla="*/ 39 w 533"/>
                <a:gd name="T63" fmla="*/ 189 h 692"/>
                <a:gd name="T64" fmla="*/ 23 w 533"/>
                <a:gd name="T65" fmla="*/ 218 h 692"/>
                <a:gd name="T66" fmla="*/ 7 w 533"/>
                <a:gd name="T67" fmla="*/ 282 h 692"/>
                <a:gd name="T68" fmla="*/ 0 w 533"/>
                <a:gd name="T69" fmla="*/ 349 h 692"/>
                <a:gd name="T70" fmla="*/ 0 w 533"/>
                <a:gd name="T71" fmla="*/ 355 h 692"/>
                <a:gd name="T72" fmla="*/ 241 w 533"/>
                <a:gd name="T73" fmla="*/ 679 h 692"/>
                <a:gd name="T74" fmla="*/ 267 w 533"/>
                <a:gd name="T75" fmla="*/ 686 h 692"/>
                <a:gd name="T76" fmla="*/ 318 w 533"/>
                <a:gd name="T77" fmla="*/ 692 h 692"/>
                <a:gd name="T78" fmla="*/ 347 w 533"/>
                <a:gd name="T79" fmla="*/ 692 h 692"/>
                <a:gd name="T80" fmla="*/ 447 w 533"/>
                <a:gd name="T81" fmla="*/ 682 h 692"/>
                <a:gd name="T82" fmla="*/ 530 w 533"/>
                <a:gd name="T83" fmla="*/ 644 h 692"/>
                <a:gd name="T84" fmla="*/ 508 w 533"/>
                <a:gd name="T85" fmla="*/ 6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3" h="692">
                  <a:moveTo>
                    <a:pt x="508" y="621"/>
                  </a:moveTo>
                  <a:lnTo>
                    <a:pt x="508" y="621"/>
                  </a:lnTo>
                  <a:lnTo>
                    <a:pt x="508" y="621"/>
                  </a:lnTo>
                  <a:lnTo>
                    <a:pt x="488" y="599"/>
                  </a:lnTo>
                  <a:lnTo>
                    <a:pt x="469" y="573"/>
                  </a:lnTo>
                  <a:lnTo>
                    <a:pt x="453" y="548"/>
                  </a:lnTo>
                  <a:lnTo>
                    <a:pt x="440" y="522"/>
                  </a:lnTo>
                  <a:lnTo>
                    <a:pt x="440" y="522"/>
                  </a:lnTo>
                  <a:lnTo>
                    <a:pt x="418" y="532"/>
                  </a:lnTo>
                  <a:lnTo>
                    <a:pt x="395" y="535"/>
                  </a:lnTo>
                  <a:lnTo>
                    <a:pt x="373" y="541"/>
                  </a:lnTo>
                  <a:lnTo>
                    <a:pt x="347" y="541"/>
                  </a:lnTo>
                  <a:lnTo>
                    <a:pt x="347" y="541"/>
                  </a:lnTo>
                  <a:lnTo>
                    <a:pt x="308" y="538"/>
                  </a:lnTo>
                  <a:lnTo>
                    <a:pt x="273" y="529"/>
                  </a:lnTo>
                  <a:lnTo>
                    <a:pt x="257" y="519"/>
                  </a:lnTo>
                  <a:lnTo>
                    <a:pt x="241" y="509"/>
                  </a:lnTo>
                  <a:lnTo>
                    <a:pt x="212" y="487"/>
                  </a:lnTo>
                  <a:lnTo>
                    <a:pt x="212" y="487"/>
                  </a:lnTo>
                  <a:lnTo>
                    <a:pt x="190" y="455"/>
                  </a:lnTo>
                  <a:lnTo>
                    <a:pt x="170" y="423"/>
                  </a:lnTo>
                  <a:lnTo>
                    <a:pt x="161" y="388"/>
                  </a:lnTo>
                  <a:lnTo>
                    <a:pt x="158" y="346"/>
                  </a:lnTo>
                  <a:lnTo>
                    <a:pt x="158" y="346"/>
                  </a:lnTo>
                  <a:lnTo>
                    <a:pt x="161" y="307"/>
                  </a:lnTo>
                  <a:lnTo>
                    <a:pt x="170" y="269"/>
                  </a:lnTo>
                  <a:lnTo>
                    <a:pt x="186" y="237"/>
                  </a:lnTo>
                  <a:lnTo>
                    <a:pt x="209" y="205"/>
                  </a:lnTo>
                  <a:lnTo>
                    <a:pt x="209" y="205"/>
                  </a:lnTo>
                  <a:lnTo>
                    <a:pt x="238" y="182"/>
                  </a:lnTo>
                  <a:lnTo>
                    <a:pt x="270" y="163"/>
                  </a:lnTo>
                  <a:lnTo>
                    <a:pt x="302" y="154"/>
                  </a:lnTo>
                  <a:lnTo>
                    <a:pt x="341" y="150"/>
                  </a:lnTo>
                  <a:lnTo>
                    <a:pt x="341" y="150"/>
                  </a:lnTo>
                  <a:lnTo>
                    <a:pt x="366" y="150"/>
                  </a:lnTo>
                  <a:lnTo>
                    <a:pt x="392" y="154"/>
                  </a:lnTo>
                  <a:lnTo>
                    <a:pt x="414" y="163"/>
                  </a:lnTo>
                  <a:lnTo>
                    <a:pt x="437" y="173"/>
                  </a:lnTo>
                  <a:lnTo>
                    <a:pt x="437" y="173"/>
                  </a:lnTo>
                  <a:lnTo>
                    <a:pt x="453" y="144"/>
                  </a:lnTo>
                  <a:lnTo>
                    <a:pt x="469" y="115"/>
                  </a:lnTo>
                  <a:lnTo>
                    <a:pt x="492" y="90"/>
                  </a:lnTo>
                  <a:lnTo>
                    <a:pt x="511" y="67"/>
                  </a:lnTo>
                  <a:lnTo>
                    <a:pt x="511" y="67"/>
                  </a:lnTo>
                  <a:lnTo>
                    <a:pt x="533" y="48"/>
                  </a:lnTo>
                  <a:lnTo>
                    <a:pt x="533" y="48"/>
                  </a:lnTo>
                  <a:lnTo>
                    <a:pt x="492" y="25"/>
                  </a:lnTo>
                  <a:lnTo>
                    <a:pt x="447" y="13"/>
                  </a:lnTo>
                  <a:lnTo>
                    <a:pt x="398" y="3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15" y="0"/>
                  </a:lnTo>
                  <a:lnTo>
                    <a:pt x="276" y="6"/>
                  </a:lnTo>
                  <a:lnTo>
                    <a:pt x="244" y="16"/>
                  </a:lnTo>
                  <a:lnTo>
                    <a:pt x="212" y="25"/>
                  </a:lnTo>
                  <a:lnTo>
                    <a:pt x="212" y="25"/>
                  </a:lnTo>
                  <a:lnTo>
                    <a:pt x="180" y="41"/>
                  </a:lnTo>
                  <a:lnTo>
                    <a:pt x="148" y="61"/>
                  </a:lnTo>
                  <a:lnTo>
                    <a:pt x="122" y="83"/>
                  </a:lnTo>
                  <a:lnTo>
                    <a:pt x="93" y="109"/>
                  </a:lnTo>
                  <a:lnTo>
                    <a:pt x="93" y="109"/>
                  </a:lnTo>
                  <a:lnTo>
                    <a:pt x="74" y="134"/>
                  </a:lnTo>
                  <a:lnTo>
                    <a:pt x="55" y="160"/>
                  </a:lnTo>
                  <a:lnTo>
                    <a:pt x="39" y="189"/>
                  </a:lnTo>
                  <a:lnTo>
                    <a:pt x="23" y="218"/>
                  </a:lnTo>
                  <a:lnTo>
                    <a:pt x="23" y="218"/>
                  </a:lnTo>
                  <a:lnTo>
                    <a:pt x="13" y="250"/>
                  </a:lnTo>
                  <a:lnTo>
                    <a:pt x="7" y="282"/>
                  </a:lnTo>
                  <a:lnTo>
                    <a:pt x="0" y="314"/>
                  </a:lnTo>
                  <a:lnTo>
                    <a:pt x="0" y="349"/>
                  </a:lnTo>
                  <a:lnTo>
                    <a:pt x="0" y="349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241" y="679"/>
                  </a:lnTo>
                  <a:lnTo>
                    <a:pt x="241" y="679"/>
                  </a:lnTo>
                  <a:lnTo>
                    <a:pt x="267" y="686"/>
                  </a:lnTo>
                  <a:lnTo>
                    <a:pt x="292" y="689"/>
                  </a:lnTo>
                  <a:lnTo>
                    <a:pt x="318" y="692"/>
                  </a:lnTo>
                  <a:lnTo>
                    <a:pt x="347" y="692"/>
                  </a:lnTo>
                  <a:lnTo>
                    <a:pt x="347" y="692"/>
                  </a:lnTo>
                  <a:lnTo>
                    <a:pt x="398" y="692"/>
                  </a:lnTo>
                  <a:lnTo>
                    <a:pt x="447" y="682"/>
                  </a:lnTo>
                  <a:lnTo>
                    <a:pt x="492" y="666"/>
                  </a:lnTo>
                  <a:lnTo>
                    <a:pt x="530" y="644"/>
                  </a:lnTo>
                  <a:lnTo>
                    <a:pt x="530" y="644"/>
                  </a:lnTo>
                  <a:lnTo>
                    <a:pt x="508" y="621"/>
                  </a:lnTo>
                  <a:lnTo>
                    <a:pt x="508" y="6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0" name="Freeform 135">
              <a:extLst>
                <a:ext uri="{FF2B5EF4-FFF2-40B4-BE49-F238E27FC236}">
                  <a16:creationId xmlns:a16="http://schemas.microsoft.com/office/drawing/2014/main" id="{A4DC2749-FD0B-9FAD-BF03-26A6E2015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3149600"/>
              <a:ext cx="223838" cy="223838"/>
            </a:xfrm>
            <a:custGeom>
              <a:avLst/>
              <a:gdLst>
                <a:gd name="T0" fmla="*/ 71 w 141"/>
                <a:gd name="T1" fmla="*/ 0 h 141"/>
                <a:gd name="T2" fmla="*/ 71 w 141"/>
                <a:gd name="T3" fmla="*/ 0 h 141"/>
                <a:gd name="T4" fmla="*/ 55 w 141"/>
                <a:gd name="T5" fmla="*/ 3 h 141"/>
                <a:gd name="T6" fmla="*/ 42 w 141"/>
                <a:gd name="T7" fmla="*/ 6 h 141"/>
                <a:gd name="T8" fmla="*/ 29 w 141"/>
                <a:gd name="T9" fmla="*/ 13 h 141"/>
                <a:gd name="T10" fmla="*/ 19 w 141"/>
                <a:gd name="T11" fmla="*/ 22 h 141"/>
                <a:gd name="T12" fmla="*/ 13 w 141"/>
                <a:gd name="T13" fmla="*/ 32 h 141"/>
                <a:gd name="T14" fmla="*/ 6 w 141"/>
                <a:gd name="T15" fmla="*/ 45 h 141"/>
                <a:gd name="T16" fmla="*/ 0 w 141"/>
                <a:gd name="T17" fmla="*/ 58 h 141"/>
                <a:gd name="T18" fmla="*/ 0 w 141"/>
                <a:gd name="T19" fmla="*/ 70 h 141"/>
                <a:gd name="T20" fmla="*/ 0 w 141"/>
                <a:gd name="T21" fmla="*/ 70 h 141"/>
                <a:gd name="T22" fmla="*/ 0 w 141"/>
                <a:gd name="T23" fmla="*/ 83 h 141"/>
                <a:gd name="T24" fmla="*/ 6 w 141"/>
                <a:gd name="T25" fmla="*/ 99 h 141"/>
                <a:gd name="T26" fmla="*/ 13 w 141"/>
                <a:gd name="T27" fmla="*/ 109 h 141"/>
                <a:gd name="T28" fmla="*/ 19 w 141"/>
                <a:gd name="T29" fmla="*/ 119 h 141"/>
                <a:gd name="T30" fmla="*/ 29 w 141"/>
                <a:gd name="T31" fmla="*/ 128 h 141"/>
                <a:gd name="T32" fmla="*/ 42 w 141"/>
                <a:gd name="T33" fmla="*/ 135 h 141"/>
                <a:gd name="T34" fmla="*/ 55 w 141"/>
                <a:gd name="T35" fmla="*/ 138 h 141"/>
                <a:gd name="T36" fmla="*/ 71 w 141"/>
                <a:gd name="T37" fmla="*/ 141 h 141"/>
                <a:gd name="T38" fmla="*/ 71 w 141"/>
                <a:gd name="T39" fmla="*/ 141 h 141"/>
                <a:gd name="T40" fmla="*/ 84 w 141"/>
                <a:gd name="T41" fmla="*/ 138 h 141"/>
                <a:gd name="T42" fmla="*/ 96 w 141"/>
                <a:gd name="T43" fmla="*/ 135 h 141"/>
                <a:gd name="T44" fmla="*/ 109 w 141"/>
                <a:gd name="T45" fmla="*/ 128 h 141"/>
                <a:gd name="T46" fmla="*/ 119 w 141"/>
                <a:gd name="T47" fmla="*/ 119 h 141"/>
                <a:gd name="T48" fmla="*/ 129 w 141"/>
                <a:gd name="T49" fmla="*/ 109 h 141"/>
                <a:gd name="T50" fmla="*/ 135 w 141"/>
                <a:gd name="T51" fmla="*/ 99 h 141"/>
                <a:gd name="T52" fmla="*/ 138 w 141"/>
                <a:gd name="T53" fmla="*/ 83 h 141"/>
                <a:gd name="T54" fmla="*/ 141 w 141"/>
                <a:gd name="T55" fmla="*/ 70 h 141"/>
                <a:gd name="T56" fmla="*/ 141 w 141"/>
                <a:gd name="T57" fmla="*/ 70 h 141"/>
                <a:gd name="T58" fmla="*/ 138 w 141"/>
                <a:gd name="T59" fmla="*/ 58 h 141"/>
                <a:gd name="T60" fmla="*/ 135 w 141"/>
                <a:gd name="T61" fmla="*/ 45 h 141"/>
                <a:gd name="T62" fmla="*/ 129 w 141"/>
                <a:gd name="T63" fmla="*/ 32 h 141"/>
                <a:gd name="T64" fmla="*/ 119 w 141"/>
                <a:gd name="T65" fmla="*/ 22 h 141"/>
                <a:gd name="T66" fmla="*/ 109 w 141"/>
                <a:gd name="T67" fmla="*/ 13 h 141"/>
                <a:gd name="T68" fmla="*/ 96 w 141"/>
                <a:gd name="T69" fmla="*/ 6 h 141"/>
                <a:gd name="T70" fmla="*/ 84 w 141"/>
                <a:gd name="T71" fmla="*/ 3 h 141"/>
                <a:gd name="T72" fmla="*/ 71 w 141"/>
                <a:gd name="T73" fmla="*/ 0 h 141"/>
                <a:gd name="T74" fmla="*/ 71 w 141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" h="141">
                  <a:moveTo>
                    <a:pt x="71" y="0"/>
                  </a:moveTo>
                  <a:lnTo>
                    <a:pt x="71" y="0"/>
                  </a:lnTo>
                  <a:lnTo>
                    <a:pt x="55" y="3"/>
                  </a:lnTo>
                  <a:lnTo>
                    <a:pt x="42" y="6"/>
                  </a:lnTo>
                  <a:lnTo>
                    <a:pt x="29" y="13"/>
                  </a:lnTo>
                  <a:lnTo>
                    <a:pt x="19" y="2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3"/>
                  </a:lnTo>
                  <a:lnTo>
                    <a:pt x="6" y="99"/>
                  </a:lnTo>
                  <a:lnTo>
                    <a:pt x="13" y="109"/>
                  </a:lnTo>
                  <a:lnTo>
                    <a:pt x="19" y="119"/>
                  </a:lnTo>
                  <a:lnTo>
                    <a:pt x="29" y="128"/>
                  </a:lnTo>
                  <a:lnTo>
                    <a:pt x="42" y="135"/>
                  </a:lnTo>
                  <a:lnTo>
                    <a:pt x="55" y="138"/>
                  </a:lnTo>
                  <a:lnTo>
                    <a:pt x="71" y="141"/>
                  </a:lnTo>
                  <a:lnTo>
                    <a:pt x="71" y="141"/>
                  </a:lnTo>
                  <a:lnTo>
                    <a:pt x="84" y="138"/>
                  </a:lnTo>
                  <a:lnTo>
                    <a:pt x="96" y="135"/>
                  </a:lnTo>
                  <a:lnTo>
                    <a:pt x="109" y="128"/>
                  </a:lnTo>
                  <a:lnTo>
                    <a:pt x="119" y="119"/>
                  </a:lnTo>
                  <a:lnTo>
                    <a:pt x="129" y="109"/>
                  </a:lnTo>
                  <a:lnTo>
                    <a:pt x="135" y="99"/>
                  </a:lnTo>
                  <a:lnTo>
                    <a:pt x="138" y="83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38" y="58"/>
                  </a:lnTo>
                  <a:lnTo>
                    <a:pt x="135" y="45"/>
                  </a:lnTo>
                  <a:lnTo>
                    <a:pt x="129" y="32"/>
                  </a:lnTo>
                  <a:lnTo>
                    <a:pt x="119" y="22"/>
                  </a:lnTo>
                  <a:lnTo>
                    <a:pt x="109" y="13"/>
                  </a:lnTo>
                  <a:lnTo>
                    <a:pt x="96" y="6"/>
                  </a:lnTo>
                  <a:lnTo>
                    <a:pt x="84" y="3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1" name="Freeform 136">
              <a:extLst>
                <a:ext uri="{FF2B5EF4-FFF2-40B4-BE49-F238E27FC236}">
                  <a16:creationId xmlns:a16="http://schemas.microsoft.com/office/drawing/2014/main" id="{F64FBF40-153C-A097-4D50-B556D6A9A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5425" y="2274888"/>
              <a:ext cx="1044575" cy="1098550"/>
            </a:xfrm>
            <a:custGeom>
              <a:avLst/>
              <a:gdLst>
                <a:gd name="T0" fmla="*/ 366 w 658"/>
                <a:gd name="T1" fmla="*/ 541 h 692"/>
                <a:gd name="T2" fmla="*/ 353 w 658"/>
                <a:gd name="T3" fmla="*/ 541 h 692"/>
                <a:gd name="T4" fmla="*/ 344 w 658"/>
                <a:gd name="T5" fmla="*/ 541 h 692"/>
                <a:gd name="T6" fmla="*/ 267 w 658"/>
                <a:gd name="T7" fmla="*/ 529 h 692"/>
                <a:gd name="T8" fmla="*/ 238 w 658"/>
                <a:gd name="T9" fmla="*/ 513 h 692"/>
                <a:gd name="T10" fmla="*/ 209 w 658"/>
                <a:gd name="T11" fmla="*/ 487 h 692"/>
                <a:gd name="T12" fmla="*/ 196 w 658"/>
                <a:gd name="T13" fmla="*/ 474 h 692"/>
                <a:gd name="T14" fmla="*/ 658 w 658"/>
                <a:gd name="T15" fmla="*/ 192 h 692"/>
                <a:gd name="T16" fmla="*/ 652 w 658"/>
                <a:gd name="T17" fmla="*/ 186 h 692"/>
                <a:gd name="T18" fmla="*/ 633 w 658"/>
                <a:gd name="T19" fmla="*/ 150 h 692"/>
                <a:gd name="T20" fmla="*/ 610 w 658"/>
                <a:gd name="T21" fmla="*/ 122 h 692"/>
                <a:gd name="T22" fmla="*/ 584 w 658"/>
                <a:gd name="T23" fmla="*/ 93 h 692"/>
                <a:gd name="T24" fmla="*/ 530 w 658"/>
                <a:gd name="T25" fmla="*/ 51 h 692"/>
                <a:gd name="T26" fmla="*/ 472 w 658"/>
                <a:gd name="T27" fmla="*/ 22 h 692"/>
                <a:gd name="T28" fmla="*/ 443 w 658"/>
                <a:gd name="T29" fmla="*/ 13 h 692"/>
                <a:gd name="T30" fmla="*/ 376 w 658"/>
                <a:gd name="T31" fmla="*/ 0 h 692"/>
                <a:gd name="T32" fmla="*/ 340 w 658"/>
                <a:gd name="T33" fmla="*/ 0 h 692"/>
                <a:gd name="T34" fmla="*/ 276 w 658"/>
                <a:gd name="T35" fmla="*/ 6 h 692"/>
                <a:gd name="T36" fmla="*/ 212 w 658"/>
                <a:gd name="T37" fmla="*/ 25 h 692"/>
                <a:gd name="T38" fmla="*/ 183 w 658"/>
                <a:gd name="T39" fmla="*/ 41 h 692"/>
                <a:gd name="T40" fmla="*/ 125 w 658"/>
                <a:gd name="T41" fmla="*/ 77 h 692"/>
                <a:gd name="T42" fmla="*/ 100 w 658"/>
                <a:gd name="T43" fmla="*/ 102 h 692"/>
                <a:gd name="T44" fmla="*/ 58 w 658"/>
                <a:gd name="T45" fmla="*/ 154 h 692"/>
                <a:gd name="T46" fmla="*/ 26 w 658"/>
                <a:gd name="T47" fmla="*/ 211 h 692"/>
                <a:gd name="T48" fmla="*/ 16 w 658"/>
                <a:gd name="T49" fmla="*/ 243 h 692"/>
                <a:gd name="T50" fmla="*/ 3 w 658"/>
                <a:gd name="T51" fmla="*/ 311 h 692"/>
                <a:gd name="T52" fmla="*/ 0 w 658"/>
                <a:gd name="T53" fmla="*/ 343 h 692"/>
                <a:gd name="T54" fmla="*/ 6 w 658"/>
                <a:gd name="T55" fmla="*/ 410 h 692"/>
                <a:gd name="T56" fmla="*/ 26 w 658"/>
                <a:gd name="T57" fmla="*/ 474 h 692"/>
                <a:gd name="T58" fmla="*/ 39 w 658"/>
                <a:gd name="T59" fmla="*/ 506 h 692"/>
                <a:gd name="T60" fmla="*/ 77 w 658"/>
                <a:gd name="T61" fmla="*/ 561 h 692"/>
                <a:gd name="T62" fmla="*/ 100 w 658"/>
                <a:gd name="T63" fmla="*/ 589 h 692"/>
                <a:gd name="T64" fmla="*/ 151 w 658"/>
                <a:gd name="T65" fmla="*/ 634 h 692"/>
                <a:gd name="T66" fmla="*/ 209 w 658"/>
                <a:gd name="T67" fmla="*/ 666 h 692"/>
                <a:gd name="T68" fmla="*/ 241 w 658"/>
                <a:gd name="T69" fmla="*/ 679 h 692"/>
                <a:gd name="T70" fmla="*/ 308 w 658"/>
                <a:gd name="T71" fmla="*/ 692 h 692"/>
                <a:gd name="T72" fmla="*/ 344 w 658"/>
                <a:gd name="T73" fmla="*/ 692 h 692"/>
                <a:gd name="T74" fmla="*/ 347 w 658"/>
                <a:gd name="T75" fmla="*/ 692 h 692"/>
                <a:gd name="T76" fmla="*/ 350 w 658"/>
                <a:gd name="T77" fmla="*/ 692 h 692"/>
                <a:gd name="T78" fmla="*/ 363 w 658"/>
                <a:gd name="T79" fmla="*/ 692 h 692"/>
                <a:gd name="T80" fmla="*/ 395 w 658"/>
                <a:gd name="T81" fmla="*/ 692 h 692"/>
                <a:gd name="T82" fmla="*/ 475 w 658"/>
                <a:gd name="T83" fmla="*/ 676 h 692"/>
                <a:gd name="T84" fmla="*/ 546 w 658"/>
                <a:gd name="T85" fmla="*/ 650 h 692"/>
                <a:gd name="T86" fmla="*/ 530 w 658"/>
                <a:gd name="T87" fmla="*/ 631 h 692"/>
                <a:gd name="T88" fmla="*/ 501 w 658"/>
                <a:gd name="T89" fmla="*/ 573 h 692"/>
                <a:gd name="T90" fmla="*/ 485 w 658"/>
                <a:gd name="T91" fmla="*/ 509 h 692"/>
                <a:gd name="T92" fmla="*/ 450 w 658"/>
                <a:gd name="T93" fmla="*/ 522 h 692"/>
                <a:gd name="T94" fmla="*/ 389 w 658"/>
                <a:gd name="T95" fmla="*/ 538 h 692"/>
                <a:gd name="T96" fmla="*/ 366 w 658"/>
                <a:gd name="T97" fmla="*/ 541 h 692"/>
                <a:gd name="T98" fmla="*/ 212 w 658"/>
                <a:gd name="T99" fmla="*/ 205 h 692"/>
                <a:gd name="T100" fmla="*/ 254 w 658"/>
                <a:gd name="T101" fmla="*/ 170 h 692"/>
                <a:gd name="T102" fmla="*/ 308 w 658"/>
                <a:gd name="T103" fmla="*/ 154 h 692"/>
                <a:gd name="T104" fmla="*/ 347 w 658"/>
                <a:gd name="T105" fmla="*/ 150 h 692"/>
                <a:gd name="T106" fmla="*/ 392 w 658"/>
                <a:gd name="T107" fmla="*/ 154 h 692"/>
                <a:gd name="T108" fmla="*/ 437 w 658"/>
                <a:gd name="T109" fmla="*/ 170 h 692"/>
                <a:gd name="T110" fmla="*/ 161 w 658"/>
                <a:gd name="T111" fmla="*/ 320 h 692"/>
                <a:gd name="T112" fmla="*/ 177 w 658"/>
                <a:gd name="T113" fmla="*/ 256 h 692"/>
                <a:gd name="T114" fmla="*/ 212 w 658"/>
                <a:gd name="T115" fmla="*/ 20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8" h="692">
                  <a:moveTo>
                    <a:pt x="366" y="541"/>
                  </a:moveTo>
                  <a:lnTo>
                    <a:pt x="366" y="541"/>
                  </a:lnTo>
                  <a:lnTo>
                    <a:pt x="353" y="541"/>
                  </a:lnTo>
                  <a:lnTo>
                    <a:pt x="353" y="541"/>
                  </a:lnTo>
                  <a:lnTo>
                    <a:pt x="344" y="541"/>
                  </a:lnTo>
                  <a:lnTo>
                    <a:pt x="344" y="541"/>
                  </a:lnTo>
                  <a:lnTo>
                    <a:pt x="305" y="538"/>
                  </a:lnTo>
                  <a:lnTo>
                    <a:pt x="267" y="529"/>
                  </a:lnTo>
                  <a:lnTo>
                    <a:pt x="250" y="519"/>
                  </a:lnTo>
                  <a:lnTo>
                    <a:pt x="238" y="513"/>
                  </a:lnTo>
                  <a:lnTo>
                    <a:pt x="222" y="500"/>
                  </a:lnTo>
                  <a:lnTo>
                    <a:pt x="209" y="487"/>
                  </a:lnTo>
                  <a:lnTo>
                    <a:pt x="209" y="487"/>
                  </a:lnTo>
                  <a:lnTo>
                    <a:pt x="196" y="474"/>
                  </a:lnTo>
                  <a:lnTo>
                    <a:pt x="186" y="455"/>
                  </a:lnTo>
                  <a:lnTo>
                    <a:pt x="658" y="192"/>
                  </a:lnTo>
                  <a:lnTo>
                    <a:pt x="658" y="192"/>
                  </a:lnTo>
                  <a:lnTo>
                    <a:pt x="652" y="186"/>
                  </a:lnTo>
                  <a:lnTo>
                    <a:pt x="652" y="186"/>
                  </a:lnTo>
                  <a:lnTo>
                    <a:pt x="633" y="150"/>
                  </a:lnTo>
                  <a:lnTo>
                    <a:pt x="633" y="150"/>
                  </a:lnTo>
                  <a:lnTo>
                    <a:pt x="610" y="122"/>
                  </a:lnTo>
                  <a:lnTo>
                    <a:pt x="584" y="93"/>
                  </a:lnTo>
                  <a:lnTo>
                    <a:pt x="584" y="93"/>
                  </a:lnTo>
                  <a:lnTo>
                    <a:pt x="559" y="70"/>
                  </a:lnTo>
                  <a:lnTo>
                    <a:pt x="530" y="51"/>
                  </a:lnTo>
                  <a:lnTo>
                    <a:pt x="504" y="35"/>
                  </a:lnTo>
                  <a:lnTo>
                    <a:pt x="472" y="22"/>
                  </a:lnTo>
                  <a:lnTo>
                    <a:pt x="472" y="22"/>
                  </a:lnTo>
                  <a:lnTo>
                    <a:pt x="443" y="13"/>
                  </a:lnTo>
                  <a:lnTo>
                    <a:pt x="411" y="3"/>
                  </a:lnTo>
                  <a:lnTo>
                    <a:pt x="37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276" y="6"/>
                  </a:lnTo>
                  <a:lnTo>
                    <a:pt x="244" y="13"/>
                  </a:lnTo>
                  <a:lnTo>
                    <a:pt x="212" y="25"/>
                  </a:lnTo>
                  <a:lnTo>
                    <a:pt x="212" y="25"/>
                  </a:lnTo>
                  <a:lnTo>
                    <a:pt x="183" y="41"/>
                  </a:lnTo>
                  <a:lnTo>
                    <a:pt x="154" y="57"/>
                  </a:lnTo>
                  <a:lnTo>
                    <a:pt x="125" y="77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77" y="128"/>
                  </a:lnTo>
                  <a:lnTo>
                    <a:pt x="58" y="154"/>
                  </a:lnTo>
                  <a:lnTo>
                    <a:pt x="42" y="182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16" y="243"/>
                  </a:lnTo>
                  <a:lnTo>
                    <a:pt x="6" y="275"/>
                  </a:lnTo>
                  <a:lnTo>
                    <a:pt x="3" y="311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3" y="378"/>
                  </a:lnTo>
                  <a:lnTo>
                    <a:pt x="6" y="410"/>
                  </a:lnTo>
                  <a:lnTo>
                    <a:pt x="16" y="442"/>
                  </a:lnTo>
                  <a:lnTo>
                    <a:pt x="26" y="474"/>
                  </a:lnTo>
                  <a:lnTo>
                    <a:pt x="26" y="474"/>
                  </a:lnTo>
                  <a:lnTo>
                    <a:pt x="39" y="506"/>
                  </a:lnTo>
                  <a:lnTo>
                    <a:pt x="55" y="535"/>
                  </a:lnTo>
                  <a:lnTo>
                    <a:pt x="77" y="561"/>
                  </a:lnTo>
                  <a:lnTo>
                    <a:pt x="100" y="589"/>
                  </a:lnTo>
                  <a:lnTo>
                    <a:pt x="100" y="589"/>
                  </a:lnTo>
                  <a:lnTo>
                    <a:pt x="125" y="612"/>
                  </a:lnTo>
                  <a:lnTo>
                    <a:pt x="151" y="634"/>
                  </a:lnTo>
                  <a:lnTo>
                    <a:pt x="180" y="654"/>
                  </a:lnTo>
                  <a:lnTo>
                    <a:pt x="209" y="666"/>
                  </a:lnTo>
                  <a:lnTo>
                    <a:pt x="209" y="666"/>
                  </a:lnTo>
                  <a:lnTo>
                    <a:pt x="241" y="679"/>
                  </a:lnTo>
                  <a:lnTo>
                    <a:pt x="273" y="686"/>
                  </a:lnTo>
                  <a:lnTo>
                    <a:pt x="308" y="692"/>
                  </a:lnTo>
                  <a:lnTo>
                    <a:pt x="344" y="692"/>
                  </a:lnTo>
                  <a:lnTo>
                    <a:pt x="344" y="692"/>
                  </a:lnTo>
                  <a:lnTo>
                    <a:pt x="347" y="692"/>
                  </a:lnTo>
                  <a:lnTo>
                    <a:pt x="347" y="692"/>
                  </a:lnTo>
                  <a:lnTo>
                    <a:pt x="347" y="692"/>
                  </a:lnTo>
                  <a:lnTo>
                    <a:pt x="350" y="692"/>
                  </a:lnTo>
                  <a:lnTo>
                    <a:pt x="350" y="692"/>
                  </a:lnTo>
                  <a:lnTo>
                    <a:pt x="363" y="692"/>
                  </a:lnTo>
                  <a:lnTo>
                    <a:pt x="363" y="692"/>
                  </a:lnTo>
                  <a:lnTo>
                    <a:pt x="395" y="692"/>
                  </a:lnTo>
                  <a:lnTo>
                    <a:pt x="424" y="686"/>
                  </a:lnTo>
                  <a:lnTo>
                    <a:pt x="475" y="676"/>
                  </a:lnTo>
                  <a:lnTo>
                    <a:pt x="517" y="663"/>
                  </a:lnTo>
                  <a:lnTo>
                    <a:pt x="546" y="650"/>
                  </a:lnTo>
                  <a:lnTo>
                    <a:pt x="546" y="650"/>
                  </a:lnTo>
                  <a:lnTo>
                    <a:pt x="530" y="631"/>
                  </a:lnTo>
                  <a:lnTo>
                    <a:pt x="520" y="612"/>
                  </a:lnTo>
                  <a:lnTo>
                    <a:pt x="501" y="573"/>
                  </a:lnTo>
                  <a:lnTo>
                    <a:pt x="491" y="538"/>
                  </a:lnTo>
                  <a:lnTo>
                    <a:pt x="485" y="509"/>
                  </a:lnTo>
                  <a:lnTo>
                    <a:pt x="485" y="509"/>
                  </a:lnTo>
                  <a:lnTo>
                    <a:pt x="450" y="522"/>
                  </a:lnTo>
                  <a:lnTo>
                    <a:pt x="417" y="532"/>
                  </a:lnTo>
                  <a:lnTo>
                    <a:pt x="389" y="538"/>
                  </a:lnTo>
                  <a:lnTo>
                    <a:pt x="366" y="541"/>
                  </a:lnTo>
                  <a:lnTo>
                    <a:pt x="366" y="541"/>
                  </a:lnTo>
                  <a:close/>
                  <a:moveTo>
                    <a:pt x="212" y="205"/>
                  </a:moveTo>
                  <a:lnTo>
                    <a:pt x="212" y="205"/>
                  </a:lnTo>
                  <a:lnTo>
                    <a:pt x="241" y="179"/>
                  </a:lnTo>
                  <a:lnTo>
                    <a:pt x="254" y="170"/>
                  </a:lnTo>
                  <a:lnTo>
                    <a:pt x="270" y="163"/>
                  </a:lnTo>
                  <a:lnTo>
                    <a:pt x="308" y="154"/>
                  </a:lnTo>
                  <a:lnTo>
                    <a:pt x="347" y="150"/>
                  </a:lnTo>
                  <a:lnTo>
                    <a:pt x="347" y="150"/>
                  </a:lnTo>
                  <a:lnTo>
                    <a:pt x="369" y="150"/>
                  </a:lnTo>
                  <a:lnTo>
                    <a:pt x="392" y="154"/>
                  </a:lnTo>
                  <a:lnTo>
                    <a:pt x="414" y="160"/>
                  </a:lnTo>
                  <a:lnTo>
                    <a:pt x="437" y="170"/>
                  </a:lnTo>
                  <a:lnTo>
                    <a:pt x="161" y="320"/>
                  </a:lnTo>
                  <a:lnTo>
                    <a:pt x="161" y="320"/>
                  </a:lnTo>
                  <a:lnTo>
                    <a:pt x="167" y="285"/>
                  </a:lnTo>
                  <a:lnTo>
                    <a:pt x="177" y="256"/>
                  </a:lnTo>
                  <a:lnTo>
                    <a:pt x="193" y="227"/>
                  </a:lnTo>
                  <a:lnTo>
                    <a:pt x="212" y="205"/>
                  </a:lnTo>
                  <a:lnTo>
                    <a:pt x="212" y="2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2" name="Freeform 137">
              <a:extLst>
                <a:ext uri="{FF2B5EF4-FFF2-40B4-BE49-F238E27FC236}">
                  <a16:creationId xmlns:a16="http://schemas.microsoft.com/office/drawing/2014/main" id="{5DEED855-DC33-674E-1A07-95CD3A980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1563" y="1882775"/>
              <a:ext cx="1208088" cy="1490663"/>
            </a:xfrm>
            <a:custGeom>
              <a:avLst/>
              <a:gdLst>
                <a:gd name="T0" fmla="*/ 556 w 761"/>
                <a:gd name="T1" fmla="*/ 481 h 939"/>
                <a:gd name="T2" fmla="*/ 549 w 761"/>
                <a:gd name="T3" fmla="*/ 407 h 939"/>
                <a:gd name="T4" fmla="*/ 514 w 761"/>
                <a:gd name="T5" fmla="*/ 369 h 939"/>
                <a:gd name="T6" fmla="*/ 501 w 761"/>
                <a:gd name="T7" fmla="*/ 365 h 939"/>
                <a:gd name="T8" fmla="*/ 459 w 761"/>
                <a:gd name="T9" fmla="*/ 401 h 939"/>
                <a:gd name="T10" fmla="*/ 472 w 761"/>
                <a:gd name="T11" fmla="*/ 455 h 939"/>
                <a:gd name="T12" fmla="*/ 504 w 761"/>
                <a:gd name="T13" fmla="*/ 471 h 939"/>
                <a:gd name="T14" fmla="*/ 520 w 761"/>
                <a:gd name="T15" fmla="*/ 506 h 939"/>
                <a:gd name="T16" fmla="*/ 430 w 761"/>
                <a:gd name="T17" fmla="*/ 471 h 939"/>
                <a:gd name="T18" fmla="*/ 379 w 761"/>
                <a:gd name="T19" fmla="*/ 391 h 939"/>
                <a:gd name="T20" fmla="*/ 466 w 761"/>
                <a:gd name="T21" fmla="*/ 298 h 939"/>
                <a:gd name="T22" fmla="*/ 501 w 761"/>
                <a:gd name="T23" fmla="*/ 173 h 939"/>
                <a:gd name="T24" fmla="*/ 475 w 761"/>
                <a:gd name="T25" fmla="*/ 77 h 939"/>
                <a:gd name="T26" fmla="*/ 398 w 761"/>
                <a:gd name="T27" fmla="*/ 13 h 939"/>
                <a:gd name="T28" fmla="*/ 318 w 761"/>
                <a:gd name="T29" fmla="*/ 0 h 939"/>
                <a:gd name="T30" fmla="*/ 260 w 761"/>
                <a:gd name="T31" fmla="*/ 10 h 939"/>
                <a:gd name="T32" fmla="*/ 177 w 761"/>
                <a:gd name="T33" fmla="*/ 64 h 939"/>
                <a:gd name="T34" fmla="*/ 119 w 761"/>
                <a:gd name="T35" fmla="*/ 173 h 939"/>
                <a:gd name="T36" fmla="*/ 119 w 761"/>
                <a:gd name="T37" fmla="*/ 247 h 939"/>
                <a:gd name="T38" fmla="*/ 173 w 761"/>
                <a:gd name="T39" fmla="*/ 394 h 939"/>
                <a:gd name="T40" fmla="*/ 132 w 761"/>
                <a:gd name="T41" fmla="*/ 503 h 939"/>
                <a:gd name="T42" fmla="*/ 19 w 761"/>
                <a:gd name="T43" fmla="*/ 644 h 939"/>
                <a:gd name="T44" fmla="*/ 0 w 761"/>
                <a:gd name="T45" fmla="*/ 731 h 939"/>
                <a:gd name="T46" fmla="*/ 16 w 761"/>
                <a:gd name="T47" fmla="*/ 808 h 939"/>
                <a:gd name="T48" fmla="*/ 106 w 761"/>
                <a:gd name="T49" fmla="*/ 913 h 939"/>
                <a:gd name="T50" fmla="*/ 183 w 761"/>
                <a:gd name="T51" fmla="*/ 939 h 939"/>
                <a:gd name="T52" fmla="*/ 273 w 761"/>
                <a:gd name="T53" fmla="*/ 926 h 939"/>
                <a:gd name="T54" fmla="*/ 385 w 761"/>
                <a:gd name="T55" fmla="*/ 840 h 939"/>
                <a:gd name="T56" fmla="*/ 491 w 761"/>
                <a:gd name="T57" fmla="*/ 865 h 939"/>
                <a:gd name="T58" fmla="*/ 604 w 761"/>
                <a:gd name="T59" fmla="*/ 936 h 939"/>
                <a:gd name="T60" fmla="*/ 684 w 761"/>
                <a:gd name="T61" fmla="*/ 939 h 939"/>
                <a:gd name="T62" fmla="*/ 761 w 761"/>
                <a:gd name="T63" fmla="*/ 926 h 939"/>
                <a:gd name="T64" fmla="*/ 543 w 761"/>
                <a:gd name="T65" fmla="*/ 558 h 939"/>
                <a:gd name="T66" fmla="*/ 379 w 761"/>
                <a:gd name="T67" fmla="*/ 54 h 939"/>
                <a:gd name="T68" fmla="*/ 443 w 761"/>
                <a:gd name="T69" fmla="*/ 106 h 939"/>
                <a:gd name="T70" fmla="*/ 462 w 761"/>
                <a:gd name="T71" fmla="*/ 176 h 939"/>
                <a:gd name="T72" fmla="*/ 424 w 761"/>
                <a:gd name="T73" fmla="*/ 276 h 939"/>
                <a:gd name="T74" fmla="*/ 347 w 761"/>
                <a:gd name="T75" fmla="*/ 346 h 939"/>
                <a:gd name="T76" fmla="*/ 263 w 761"/>
                <a:gd name="T77" fmla="*/ 195 h 939"/>
                <a:gd name="T78" fmla="*/ 257 w 761"/>
                <a:gd name="T79" fmla="*/ 131 h 939"/>
                <a:gd name="T80" fmla="*/ 299 w 761"/>
                <a:gd name="T81" fmla="*/ 71 h 939"/>
                <a:gd name="T82" fmla="*/ 356 w 761"/>
                <a:gd name="T83" fmla="*/ 51 h 939"/>
                <a:gd name="T84" fmla="*/ 260 w 761"/>
                <a:gd name="T85" fmla="*/ 792 h 939"/>
                <a:gd name="T86" fmla="*/ 180 w 761"/>
                <a:gd name="T87" fmla="*/ 718 h 939"/>
                <a:gd name="T88" fmla="*/ 161 w 761"/>
                <a:gd name="T89" fmla="*/ 631 h 939"/>
                <a:gd name="T90" fmla="*/ 186 w 761"/>
                <a:gd name="T91" fmla="*/ 548 h 939"/>
                <a:gd name="T92" fmla="*/ 234 w 761"/>
                <a:gd name="T93" fmla="*/ 500 h 939"/>
                <a:gd name="T94" fmla="*/ 373 w 761"/>
                <a:gd name="T95" fmla="*/ 753 h 939"/>
                <a:gd name="T96" fmla="*/ 292 w 761"/>
                <a:gd name="T97" fmla="*/ 795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61" h="939">
                  <a:moveTo>
                    <a:pt x="543" y="558"/>
                  </a:moveTo>
                  <a:lnTo>
                    <a:pt x="543" y="558"/>
                  </a:lnTo>
                  <a:lnTo>
                    <a:pt x="552" y="516"/>
                  </a:lnTo>
                  <a:lnTo>
                    <a:pt x="556" y="481"/>
                  </a:lnTo>
                  <a:lnTo>
                    <a:pt x="556" y="452"/>
                  </a:lnTo>
                  <a:lnTo>
                    <a:pt x="552" y="426"/>
                  </a:lnTo>
                  <a:lnTo>
                    <a:pt x="552" y="426"/>
                  </a:lnTo>
                  <a:lnTo>
                    <a:pt x="549" y="407"/>
                  </a:lnTo>
                  <a:lnTo>
                    <a:pt x="543" y="394"/>
                  </a:lnTo>
                  <a:lnTo>
                    <a:pt x="536" y="381"/>
                  </a:lnTo>
                  <a:lnTo>
                    <a:pt x="527" y="375"/>
                  </a:lnTo>
                  <a:lnTo>
                    <a:pt x="514" y="369"/>
                  </a:lnTo>
                  <a:lnTo>
                    <a:pt x="504" y="365"/>
                  </a:lnTo>
                  <a:lnTo>
                    <a:pt x="504" y="365"/>
                  </a:lnTo>
                  <a:lnTo>
                    <a:pt x="501" y="365"/>
                  </a:lnTo>
                  <a:lnTo>
                    <a:pt x="501" y="365"/>
                  </a:lnTo>
                  <a:lnTo>
                    <a:pt x="491" y="369"/>
                  </a:lnTo>
                  <a:lnTo>
                    <a:pt x="482" y="372"/>
                  </a:lnTo>
                  <a:lnTo>
                    <a:pt x="469" y="381"/>
                  </a:lnTo>
                  <a:lnTo>
                    <a:pt x="459" y="401"/>
                  </a:lnTo>
                  <a:lnTo>
                    <a:pt x="456" y="420"/>
                  </a:lnTo>
                  <a:lnTo>
                    <a:pt x="456" y="420"/>
                  </a:lnTo>
                  <a:lnTo>
                    <a:pt x="459" y="439"/>
                  </a:lnTo>
                  <a:lnTo>
                    <a:pt x="472" y="455"/>
                  </a:lnTo>
                  <a:lnTo>
                    <a:pt x="485" y="468"/>
                  </a:lnTo>
                  <a:lnTo>
                    <a:pt x="495" y="471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17" y="468"/>
                  </a:lnTo>
                  <a:lnTo>
                    <a:pt x="527" y="465"/>
                  </a:lnTo>
                  <a:lnTo>
                    <a:pt x="527" y="465"/>
                  </a:lnTo>
                  <a:lnTo>
                    <a:pt x="520" y="506"/>
                  </a:lnTo>
                  <a:lnTo>
                    <a:pt x="514" y="538"/>
                  </a:lnTo>
                  <a:lnTo>
                    <a:pt x="501" y="570"/>
                  </a:lnTo>
                  <a:lnTo>
                    <a:pt x="501" y="570"/>
                  </a:lnTo>
                  <a:lnTo>
                    <a:pt x="430" y="471"/>
                  </a:lnTo>
                  <a:lnTo>
                    <a:pt x="392" y="413"/>
                  </a:lnTo>
                  <a:lnTo>
                    <a:pt x="392" y="413"/>
                  </a:lnTo>
                  <a:lnTo>
                    <a:pt x="379" y="391"/>
                  </a:lnTo>
                  <a:lnTo>
                    <a:pt x="379" y="391"/>
                  </a:lnTo>
                  <a:lnTo>
                    <a:pt x="405" y="372"/>
                  </a:lnTo>
                  <a:lnTo>
                    <a:pt x="427" y="349"/>
                  </a:lnTo>
                  <a:lnTo>
                    <a:pt x="450" y="324"/>
                  </a:lnTo>
                  <a:lnTo>
                    <a:pt x="466" y="298"/>
                  </a:lnTo>
                  <a:lnTo>
                    <a:pt x="482" y="269"/>
                  </a:lnTo>
                  <a:lnTo>
                    <a:pt x="491" y="237"/>
                  </a:lnTo>
                  <a:lnTo>
                    <a:pt x="501" y="205"/>
                  </a:lnTo>
                  <a:lnTo>
                    <a:pt x="501" y="173"/>
                  </a:lnTo>
                  <a:lnTo>
                    <a:pt x="501" y="173"/>
                  </a:lnTo>
                  <a:lnTo>
                    <a:pt x="501" y="141"/>
                  </a:lnTo>
                  <a:lnTo>
                    <a:pt x="491" y="109"/>
                  </a:lnTo>
                  <a:lnTo>
                    <a:pt x="475" y="77"/>
                  </a:lnTo>
                  <a:lnTo>
                    <a:pt x="456" y="51"/>
                  </a:lnTo>
                  <a:lnTo>
                    <a:pt x="430" y="29"/>
                  </a:lnTo>
                  <a:lnTo>
                    <a:pt x="414" y="22"/>
                  </a:lnTo>
                  <a:lnTo>
                    <a:pt x="398" y="13"/>
                  </a:lnTo>
                  <a:lnTo>
                    <a:pt x="382" y="6"/>
                  </a:lnTo>
                  <a:lnTo>
                    <a:pt x="363" y="3"/>
                  </a:lnTo>
                  <a:lnTo>
                    <a:pt x="340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299" y="0"/>
                  </a:lnTo>
                  <a:lnTo>
                    <a:pt x="279" y="3"/>
                  </a:lnTo>
                  <a:lnTo>
                    <a:pt x="260" y="10"/>
                  </a:lnTo>
                  <a:lnTo>
                    <a:pt x="241" y="16"/>
                  </a:lnTo>
                  <a:lnTo>
                    <a:pt x="222" y="26"/>
                  </a:lnTo>
                  <a:lnTo>
                    <a:pt x="206" y="38"/>
                  </a:lnTo>
                  <a:lnTo>
                    <a:pt x="177" y="64"/>
                  </a:lnTo>
                  <a:lnTo>
                    <a:pt x="151" y="96"/>
                  </a:lnTo>
                  <a:lnTo>
                    <a:pt x="132" y="131"/>
                  </a:lnTo>
                  <a:lnTo>
                    <a:pt x="125" y="154"/>
                  </a:lnTo>
                  <a:lnTo>
                    <a:pt x="119" y="173"/>
                  </a:lnTo>
                  <a:lnTo>
                    <a:pt x="116" y="192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9" y="247"/>
                  </a:lnTo>
                  <a:lnTo>
                    <a:pt x="122" y="279"/>
                  </a:lnTo>
                  <a:lnTo>
                    <a:pt x="132" y="308"/>
                  </a:lnTo>
                  <a:lnTo>
                    <a:pt x="145" y="340"/>
                  </a:lnTo>
                  <a:lnTo>
                    <a:pt x="173" y="394"/>
                  </a:lnTo>
                  <a:lnTo>
                    <a:pt x="202" y="449"/>
                  </a:lnTo>
                  <a:lnTo>
                    <a:pt x="202" y="449"/>
                  </a:lnTo>
                  <a:lnTo>
                    <a:pt x="167" y="474"/>
                  </a:lnTo>
                  <a:lnTo>
                    <a:pt x="132" y="503"/>
                  </a:lnTo>
                  <a:lnTo>
                    <a:pt x="96" y="532"/>
                  </a:lnTo>
                  <a:lnTo>
                    <a:pt x="67" y="567"/>
                  </a:lnTo>
                  <a:lnTo>
                    <a:pt x="42" y="602"/>
                  </a:lnTo>
                  <a:lnTo>
                    <a:pt x="19" y="644"/>
                  </a:lnTo>
                  <a:lnTo>
                    <a:pt x="13" y="663"/>
                  </a:lnTo>
                  <a:lnTo>
                    <a:pt x="6" y="686"/>
                  </a:lnTo>
                  <a:lnTo>
                    <a:pt x="3" y="708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3" y="750"/>
                  </a:lnTo>
                  <a:lnTo>
                    <a:pt x="6" y="769"/>
                  </a:lnTo>
                  <a:lnTo>
                    <a:pt x="16" y="808"/>
                  </a:lnTo>
                  <a:lnTo>
                    <a:pt x="35" y="843"/>
                  </a:lnTo>
                  <a:lnTo>
                    <a:pt x="61" y="875"/>
                  </a:lnTo>
                  <a:lnTo>
                    <a:pt x="90" y="904"/>
                  </a:lnTo>
                  <a:lnTo>
                    <a:pt x="106" y="913"/>
                  </a:lnTo>
                  <a:lnTo>
                    <a:pt x="125" y="923"/>
                  </a:lnTo>
                  <a:lnTo>
                    <a:pt x="145" y="929"/>
                  </a:lnTo>
                  <a:lnTo>
                    <a:pt x="164" y="936"/>
                  </a:lnTo>
                  <a:lnTo>
                    <a:pt x="183" y="939"/>
                  </a:lnTo>
                  <a:lnTo>
                    <a:pt x="202" y="939"/>
                  </a:lnTo>
                  <a:lnTo>
                    <a:pt x="202" y="939"/>
                  </a:lnTo>
                  <a:lnTo>
                    <a:pt x="241" y="936"/>
                  </a:lnTo>
                  <a:lnTo>
                    <a:pt x="273" y="926"/>
                  </a:lnTo>
                  <a:lnTo>
                    <a:pt x="305" y="910"/>
                  </a:lnTo>
                  <a:lnTo>
                    <a:pt x="334" y="891"/>
                  </a:lnTo>
                  <a:lnTo>
                    <a:pt x="360" y="865"/>
                  </a:lnTo>
                  <a:lnTo>
                    <a:pt x="385" y="840"/>
                  </a:lnTo>
                  <a:lnTo>
                    <a:pt x="430" y="785"/>
                  </a:lnTo>
                  <a:lnTo>
                    <a:pt x="430" y="785"/>
                  </a:lnTo>
                  <a:lnTo>
                    <a:pt x="469" y="836"/>
                  </a:lnTo>
                  <a:lnTo>
                    <a:pt x="491" y="865"/>
                  </a:lnTo>
                  <a:lnTo>
                    <a:pt x="517" y="888"/>
                  </a:lnTo>
                  <a:lnTo>
                    <a:pt x="543" y="910"/>
                  </a:lnTo>
                  <a:lnTo>
                    <a:pt x="572" y="926"/>
                  </a:lnTo>
                  <a:lnTo>
                    <a:pt x="604" y="936"/>
                  </a:lnTo>
                  <a:lnTo>
                    <a:pt x="620" y="939"/>
                  </a:lnTo>
                  <a:lnTo>
                    <a:pt x="636" y="939"/>
                  </a:lnTo>
                  <a:lnTo>
                    <a:pt x="636" y="939"/>
                  </a:lnTo>
                  <a:lnTo>
                    <a:pt x="684" y="939"/>
                  </a:lnTo>
                  <a:lnTo>
                    <a:pt x="719" y="936"/>
                  </a:lnTo>
                  <a:lnTo>
                    <a:pt x="745" y="929"/>
                  </a:lnTo>
                  <a:lnTo>
                    <a:pt x="761" y="926"/>
                  </a:lnTo>
                  <a:lnTo>
                    <a:pt x="761" y="926"/>
                  </a:lnTo>
                  <a:lnTo>
                    <a:pt x="629" y="750"/>
                  </a:lnTo>
                  <a:lnTo>
                    <a:pt x="530" y="609"/>
                  </a:lnTo>
                  <a:lnTo>
                    <a:pt x="530" y="609"/>
                  </a:lnTo>
                  <a:lnTo>
                    <a:pt x="543" y="558"/>
                  </a:lnTo>
                  <a:lnTo>
                    <a:pt x="543" y="558"/>
                  </a:lnTo>
                  <a:close/>
                  <a:moveTo>
                    <a:pt x="356" y="51"/>
                  </a:moveTo>
                  <a:lnTo>
                    <a:pt x="356" y="51"/>
                  </a:lnTo>
                  <a:lnTo>
                    <a:pt x="379" y="54"/>
                  </a:lnTo>
                  <a:lnTo>
                    <a:pt x="398" y="61"/>
                  </a:lnTo>
                  <a:lnTo>
                    <a:pt x="417" y="74"/>
                  </a:lnTo>
                  <a:lnTo>
                    <a:pt x="430" y="87"/>
                  </a:lnTo>
                  <a:lnTo>
                    <a:pt x="443" y="106"/>
                  </a:lnTo>
                  <a:lnTo>
                    <a:pt x="453" y="128"/>
                  </a:lnTo>
                  <a:lnTo>
                    <a:pt x="459" y="151"/>
                  </a:lnTo>
                  <a:lnTo>
                    <a:pt x="462" y="176"/>
                  </a:lnTo>
                  <a:lnTo>
                    <a:pt x="462" y="176"/>
                  </a:lnTo>
                  <a:lnTo>
                    <a:pt x="459" y="205"/>
                  </a:lnTo>
                  <a:lnTo>
                    <a:pt x="450" y="231"/>
                  </a:lnTo>
                  <a:lnTo>
                    <a:pt x="437" y="253"/>
                  </a:lnTo>
                  <a:lnTo>
                    <a:pt x="424" y="276"/>
                  </a:lnTo>
                  <a:lnTo>
                    <a:pt x="405" y="298"/>
                  </a:lnTo>
                  <a:lnTo>
                    <a:pt x="385" y="317"/>
                  </a:lnTo>
                  <a:lnTo>
                    <a:pt x="347" y="346"/>
                  </a:lnTo>
                  <a:lnTo>
                    <a:pt x="347" y="346"/>
                  </a:lnTo>
                  <a:lnTo>
                    <a:pt x="315" y="295"/>
                  </a:lnTo>
                  <a:lnTo>
                    <a:pt x="286" y="244"/>
                  </a:lnTo>
                  <a:lnTo>
                    <a:pt x="273" y="221"/>
                  </a:lnTo>
                  <a:lnTo>
                    <a:pt x="263" y="195"/>
                  </a:lnTo>
                  <a:lnTo>
                    <a:pt x="257" y="170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31"/>
                  </a:lnTo>
                  <a:lnTo>
                    <a:pt x="263" y="115"/>
                  </a:lnTo>
                  <a:lnTo>
                    <a:pt x="273" y="99"/>
                  </a:lnTo>
                  <a:lnTo>
                    <a:pt x="283" y="83"/>
                  </a:lnTo>
                  <a:lnTo>
                    <a:pt x="299" y="71"/>
                  </a:lnTo>
                  <a:lnTo>
                    <a:pt x="315" y="61"/>
                  </a:lnTo>
                  <a:lnTo>
                    <a:pt x="334" y="51"/>
                  </a:lnTo>
                  <a:lnTo>
                    <a:pt x="356" y="51"/>
                  </a:lnTo>
                  <a:lnTo>
                    <a:pt x="356" y="51"/>
                  </a:lnTo>
                  <a:close/>
                  <a:moveTo>
                    <a:pt x="292" y="795"/>
                  </a:moveTo>
                  <a:lnTo>
                    <a:pt x="292" y="795"/>
                  </a:lnTo>
                  <a:lnTo>
                    <a:pt x="276" y="795"/>
                  </a:lnTo>
                  <a:lnTo>
                    <a:pt x="260" y="792"/>
                  </a:lnTo>
                  <a:lnTo>
                    <a:pt x="234" y="779"/>
                  </a:lnTo>
                  <a:lnTo>
                    <a:pt x="212" y="763"/>
                  </a:lnTo>
                  <a:lnTo>
                    <a:pt x="193" y="740"/>
                  </a:lnTo>
                  <a:lnTo>
                    <a:pt x="180" y="718"/>
                  </a:lnTo>
                  <a:lnTo>
                    <a:pt x="167" y="689"/>
                  </a:lnTo>
                  <a:lnTo>
                    <a:pt x="161" y="660"/>
                  </a:lnTo>
                  <a:lnTo>
                    <a:pt x="161" y="631"/>
                  </a:lnTo>
                  <a:lnTo>
                    <a:pt x="161" y="631"/>
                  </a:lnTo>
                  <a:lnTo>
                    <a:pt x="161" y="609"/>
                  </a:lnTo>
                  <a:lnTo>
                    <a:pt x="167" y="586"/>
                  </a:lnTo>
                  <a:lnTo>
                    <a:pt x="173" y="567"/>
                  </a:lnTo>
                  <a:lnTo>
                    <a:pt x="186" y="548"/>
                  </a:lnTo>
                  <a:lnTo>
                    <a:pt x="196" y="532"/>
                  </a:lnTo>
                  <a:lnTo>
                    <a:pt x="209" y="519"/>
                  </a:lnTo>
                  <a:lnTo>
                    <a:pt x="234" y="500"/>
                  </a:lnTo>
                  <a:lnTo>
                    <a:pt x="234" y="500"/>
                  </a:lnTo>
                  <a:lnTo>
                    <a:pt x="311" y="615"/>
                  </a:lnTo>
                  <a:lnTo>
                    <a:pt x="392" y="731"/>
                  </a:lnTo>
                  <a:lnTo>
                    <a:pt x="392" y="731"/>
                  </a:lnTo>
                  <a:lnTo>
                    <a:pt x="373" y="753"/>
                  </a:lnTo>
                  <a:lnTo>
                    <a:pt x="347" y="776"/>
                  </a:lnTo>
                  <a:lnTo>
                    <a:pt x="321" y="788"/>
                  </a:lnTo>
                  <a:lnTo>
                    <a:pt x="305" y="792"/>
                  </a:lnTo>
                  <a:lnTo>
                    <a:pt x="292" y="795"/>
                  </a:lnTo>
                  <a:lnTo>
                    <a:pt x="292" y="7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3" name="Rectangle 138">
              <a:extLst>
                <a:ext uri="{FF2B5EF4-FFF2-40B4-BE49-F238E27FC236}">
                  <a16:creationId xmlns:a16="http://schemas.microsoft.com/office/drawing/2014/main" id="{875059C5-9992-0B02-B140-51430F74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2274888"/>
              <a:ext cx="96838" cy="1098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4" name="Freeform 139">
              <a:extLst>
                <a:ext uri="{FF2B5EF4-FFF2-40B4-BE49-F238E27FC236}">
                  <a16:creationId xmlns:a16="http://schemas.microsoft.com/office/drawing/2014/main" id="{E3E1DF7D-45E5-EEBB-7CF5-6DE58E33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8" y="2381250"/>
              <a:ext cx="260350" cy="376238"/>
            </a:xfrm>
            <a:custGeom>
              <a:avLst/>
              <a:gdLst>
                <a:gd name="T0" fmla="*/ 164 w 164"/>
                <a:gd name="T1" fmla="*/ 189 h 237"/>
                <a:gd name="T2" fmla="*/ 55 w 164"/>
                <a:gd name="T3" fmla="*/ 189 h 237"/>
                <a:gd name="T4" fmla="*/ 55 w 164"/>
                <a:gd name="T5" fmla="*/ 138 h 237"/>
                <a:gd name="T6" fmla="*/ 148 w 164"/>
                <a:gd name="T7" fmla="*/ 138 h 237"/>
                <a:gd name="T8" fmla="*/ 148 w 164"/>
                <a:gd name="T9" fmla="*/ 93 h 237"/>
                <a:gd name="T10" fmla="*/ 55 w 164"/>
                <a:gd name="T11" fmla="*/ 93 h 237"/>
                <a:gd name="T12" fmla="*/ 55 w 164"/>
                <a:gd name="T13" fmla="*/ 48 h 237"/>
                <a:gd name="T14" fmla="*/ 160 w 164"/>
                <a:gd name="T15" fmla="*/ 48 h 237"/>
                <a:gd name="T16" fmla="*/ 160 w 164"/>
                <a:gd name="T17" fmla="*/ 0 h 237"/>
                <a:gd name="T18" fmla="*/ 0 w 164"/>
                <a:gd name="T19" fmla="*/ 0 h 237"/>
                <a:gd name="T20" fmla="*/ 0 w 164"/>
                <a:gd name="T21" fmla="*/ 237 h 237"/>
                <a:gd name="T22" fmla="*/ 164 w 164"/>
                <a:gd name="T23" fmla="*/ 237 h 237"/>
                <a:gd name="T24" fmla="*/ 164 w 164"/>
                <a:gd name="T25" fmla="*/ 18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37">
                  <a:moveTo>
                    <a:pt x="164" y="189"/>
                  </a:moveTo>
                  <a:lnTo>
                    <a:pt x="55" y="189"/>
                  </a:lnTo>
                  <a:lnTo>
                    <a:pt x="55" y="138"/>
                  </a:lnTo>
                  <a:lnTo>
                    <a:pt x="148" y="138"/>
                  </a:lnTo>
                  <a:lnTo>
                    <a:pt x="148" y="93"/>
                  </a:lnTo>
                  <a:lnTo>
                    <a:pt x="55" y="93"/>
                  </a:lnTo>
                  <a:lnTo>
                    <a:pt x="55" y="48"/>
                  </a:lnTo>
                  <a:lnTo>
                    <a:pt x="160" y="48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64" y="237"/>
                  </a:lnTo>
                  <a:lnTo>
                    <a:pt x="164" y="1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5" name="Freeform 140">
              <a:extLst>
                <a:ext uri="{FF2B5EF4-FFF2-40B4-BE49-F238E27FC236}">
                  <a16:creationId xmlns:a16="http://schemas.microsoft.com/office/drawing/2014/main" id="{A8A189EB-7CA1-6669-2EDB-92874E5B8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0" y="2381250"/>
              <a:ext cx="331788" cy="376238"/>
            </a:xfrm>
            <a:custGeom>
              <a:avLst/>
              <a:gdLst>
                <a:gd name="T0" fmla="*/ 209 w 209"/>
                <a:gd name="T1" fmla="*/ 237 h 237"/>
                <a:gd name="T2" fmla="*/ 209 w 209"/>
                <a:gd name="T3" fmla="*/ 0 h 237"/>
                <a:gd name="T4" fmla="*/ 154 w 209"/>
                <a:gd name="T5" fmla="*/ 0 h 237"/>
                <a:gd name="T6" fmla="*/ 154 w 209"/>
                <a:gd name="T7" fmla="*/ 138 h 237"/>
                <a:gd name="T8" fmla="*/ 42 w 209"/>
                <a:gd name="T9" fmla="*/ 0 h 237"/>
                <a:gd name="T10" fmla="*/ 0 w 209"/>
                <a:gd name="T11" fmla="*/ 0 h 237"/>
                <a:gd name="T12" fmla="*/ 0 w 209"/>
                <a:gd name="T13" fmla="*/ 237 h 237"/>
                <a:gd name="T14" fmla="*/ 55 w 209"/>
                <a:gd name="T15" fmla="*/ 237 h 237"/>
                <a:gd name="T16" fmla="*/ 55 w 209"/>
                <a:gd name="T17" fmla="*/ 99 h 237"/>
                <a:gd name="T18" fmla="*/ 164 w 209"/>
                <a:gd name="T19" fmla="*/ 237 h 237"/>
                <a:gd name="T20" fmla="*/ 209 w 209"/>
                <a:gd name="T2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37">
                  <a:moveTo>
                    <a:pt x="209" y="237"/>
                  </a:moveTo>
                  <a:lnTo>
                    <a:pt x="209" y="0"/>
                  </a:lnTo>
                  <a:lnTo>
                    <a:pt x="154" y="0"/>
                  </a:lnTo>
                  <a:lnTo>
                    <a:pt x="154" y="1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5" y="237"/>
                  </a:lnTo>
                  <a:lnTo>
                    <a:pt x="55" y="99"/>
                  </a:lnTo>
                  <a:lnTo>
                    <a:pt x="164" y="237"/>
                  </a:lnTo>
                  <a:lnTo>
                    <a:pt x="209" y="2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6" name="Freeform 141">
              <a:extLst>
                <a:ext uri="{FF2B5EF4-FFF2-40B4-BE49-F238E27FC236}">
                  <a16:creationId xmlns:a16="http://schemas.microsoft.com/office/drawing/2014/main" id="{435EA165-0972-C619-D0AB-B5B58868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381250"/>
              <a:ext cx="317500" cy="376238"/>
            </a:xfrm>
            <a:custGeom>
              <a:avLst/>
              <a:gdLst>
                <a:gd name="T0" fmla="*/ 74 w 200"/>
                <a:gd name="T1" fmla="*/ 237 h 237"/>
                <a:gd name="T2" fmla="*/ 129 w 200"/>
                <a:gd name="T3" fmla="*/ 237 h 237"/>
                <a:gd name="T4" fmla="*/ 129 w 200"/>
                <a:gd name="T5" fmla="*/ 48 h 237"/>
                <a:gd name="T6" fmla="*/ 200 w 200"/>
                <a:gd name="T7" fmla="*/ 48 h 237"/>
                <a:gd name="T8" fmla="*/ 200 w 200"/>
                <a:gd name="T9" fmla="*/ 0 h 237"/>
                <a:gd name="T10" fmla="*/ 0 w 200"/>
                <a:gd name="T11" fmla="*/ 0 h 237"/>
                <a:gd name="T12" fmla="*/ 0 w 200"/>
                <a:gd name="T13" fmla="*/ 48 h 237"/>
                <a:gd name="T14" fmla="*/ 74 w 200"/>
                <a:gd name="T15" fmla="*/ 48 h 237"/>
                <a:gd name="T16" fmla="*/ 74 w 200"/>
                <a:gd name="T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7">
                  <a:moveTo>
                    <a:pt x="74" y="237"/>
                  </a:moveTo>
                  <a:lnTo>
                    <a:pt x="129" y="237"/>
                  </a:lnTo>
                  <a:lnTo>
                    <a:pt x="129" y="48"/>
                  </a:lnTo>
                  <a:lnTo>
                    <a:pt x="200" y="48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74" y="48"/>
                  </a:lnTo>
                  <a:lnTo>
                    <a:pt x="74" y="2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7" name="Freeform 142">
              <a:extLst>
                <a:ext uri="{FF2B5EF4-FFF2-40B4-BE49-F238E27FC236}">
                  <a16:creationId xmlns:a16="http://schemas.microsoft.com/office/drawing/2014/main" id="{5185F571-C3BC-3BA8-C391-4DAFC37FF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4713" y="2381250"/>
              <a:ext cx="315913" cy="376238"/>
            </a:xfrm>
            <a:custGeom>
              <a:avLst/>
              <a:gdLst>
                <a:gd name="T0" fmla="*/ 148 w 199"/>
                <a:gd name="T1" fmla="*/ 147 h 237"/>
                <a:gd name="T2" fmla="*/ 148 w 199"/>
                <a:gd name="T3" fmla="*/ 147 h 237"/>
                <a:gd name="T4" fmla="*/ 164 w 199"/>
                <a:gd name="T5" fmla="*/ 135 h 237"/>
                <a:gd name="T6" fmla="*/ 164 w 199"/>
                <a:gd name="T7" fmla="*/ 135 h 237"/>
                <a:gd name="T8" fmla="*/ 177 w 199"/>
                <a:gd name="T9" fmla="*/ 119 h 237"/>
                <a:gd name="T10" fmla="*/ 177 w 199"/>
                <a:gd name="T11" fmla="*/ 119 h 237"/>
                <a:gd name="T12" fmla="*/ 183 w 199"/>
                <a:gd name="T13" fmla="*/ 99 h 237"/>
                <a:gd name="T14" fmla="*/ 183 w 199"/>
                <a:gd name="T15" fmla="*/ 99 h 237"/>
                <a:gd name="T16" fmla="*/ 186 w 199"/>
                <a:gd name="T17" fmla="*/ 80 h 237"/>
                <a:gd name="T18" fmla="*/ 186 w 199"/>
                <a:gd name="T19" fmla="*/ 80 h 237"/>
                <a:gd name="T20" fmla="*/ 183 w 199"/>
                <a:gd name="T21" fmla="*/ 64 h 237"/>
                <a:gd name="T22" fmla="*/ 180 w 199"/>
                <a:gd name="T23" fmla="*/ 51 h 237"/>
                <a:gd name="T24" fmla="*/ 180 w 199"/>
                <a:gd name="T25" fmla="*/ 51 h 237"/>
                <a:gd name="T26" fmla="*/ 174 w 199"/>
                <a:gd name="T27" fmla="*/ 35 h 237"/>
                <a:gd name="T28" fmla="*/ 164 w 199"/>
                <a:gd name="T29" fmla="*/ 26 h 237"/>
                <a:gd name="T30" fmla="*/ 164 w 199"/>
                <a:gd name="T31" fmla="*/ 26 h 237"/>
                <a:gd name="T32" fmla="*/ 151 w 199"/>
                <a:gd name="T33" fmla="*/ 13 h 237"/>
                <a:gd name="T34" fmla="*/ 138 w 199"/>
                <a:gd name="T35" fmla="*/ 6 h 237"/>
                <a:gd name="T36" fmla="*/ 138 w 199"/>
                <a:gd name="T37" fmla="*/ 6 h 237"/>
                <a:gd name="T38" fmla="*/ 125 w 199"/>
                <a:gd name="T39" fmla="*/ 0 h 237"/>
                <a:gd name="T40" fmla="*/ 109 w 199"/>
                <a:gd name="T41" fmla="*/ 0 h 237"/>
                <a:gd name="T42" fmla="*/ 0 w 199"/>
                <a:gd name="T43" fmla="*/ 0 h 237"/>
                <a:gd name="T44" fmla="*/ 0 w 199"/>
                <a:gd name="T45" fmla="*/ 237 h 237"/>
                <a:gd name="T46" fmla="*/ 55 w 199"/>
                <a:gd name="T47" fmla="*/ 237 h 237"/>
                <a:gd name="T48" fmla="*/ 55 w 199"/>
                <a:gd name="T49" fmla="*/ 160 h 237"/>
                <a:gd name="T50" fmla="*/ 93 w 199"/>
                <a:gd name="T51" fmla="*/ 160 h 237"/>
                <a:gd name="T52" fmla="*/ 138 w 199"/>
                <a:gd name="T53" fmla="*/ 237 h 237"/>
                <a:gd name="T54" fmla="*/ 199 w 199"/>
                <a:gd name="T55" fmla="*/ 237 h 237"/>
                <a:gd name="T56" fmla="*/ 148 w 199"/>
                <a:gd name="T57" fmla="*/ 147 h 237"/>
                <a:gd name="T58" fmla="*/ 122 w 199"/>
                <a:gd name="T59" fmla="*/ 103 h 237"/>
                <a:gd name="T60" fmla="*/ 122 w 199"/>
                <a:gd name="T61" fmla="*/ 103 h 237"/>
                <a:gd name="T62" fmla="*/ 116 w 199"/>
                <a:gd name="T63" fmla="*/ 109 h 237"/>
                <a:gd name="T64" fmla="*/ 106 w 199"/>
                <a:gd name="T65" fmla="*/ 112 h 237"/>
                <a:gd name="T66" fmla="*/ 55 w 199"/>
                <a:gd name="T67" fmla="*/ 112 h 237"/>
                <a:gd name="T68" fmla="*/ 55 w 199"/>
                <a:gd name="T69" fmla="*/ 48 h 237"/>
                <a:gd name="T70" fmla="*/ 103 w 199"/>
                <a:gd name="T71" fmla="*/ 48 h 237"/>
                <a:gd name="T72" fmla="*/ 103 w 199"/>
                <a:gd name="T73" fmla="*/ 48 h 237"/>
                <a:gd name="T74" fmla="*/ 113 w 199"/>
                <a:gd name="T75" fmla="*/ 48 h 237"/>
                <a:gd name="T76" fmla="*/ 122 w 199"/>
                <a:gd name="T77" fmla="*/ 55 h 237"/>
                <a:gd name="T78" fmla="*/ 122 w 199"/>
                <a:gd name="T79" fmla="*/ 55 h 237"/>
                <a:gd name="T80" fmla="*/ 129 w 199"/>
                <a:gd name="T81" fmla="*/ 67 h 237"/>
                <a:gd name="T82" fmla="*/ 129 w 199"/>
                <a:gd name="T83" fmla="*/ 80 h 237"/>
                <a:gd name="T84" fmla="*/ 129 w 199"/>
                <a:gd name="T85" fmla="*/ 80 h 237"/>
                <a:gd name="T86" fmla="*/ 129 w 199"/>
                <a:gd name="T87" fmla="*/ 93 h 237"/>
                <a:gd name="T88" fmla="*/ 122 w 199"/>
                <a:gd name="T89" fmla="*/ 103 h 237"/>
                <a:gd name="T90" fmla="*/ 122 w 199"/>
                <a:gd name="T91" fmla="*/ 10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9" h="237">
                  <a:moveTo>
                    <a:pt x="148" y="147"/>
                  </a:moveTo>
                  <a:lnTo>
                    <a:pt x="148" y="147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77" y="119"/>
                  </a:lnTo>
                  <a:lnTo>
                    <a:pt x="177" y="119"/>
                  </a:lnTo>
                  <a:lnTo>
                    <a:pt x="183" y="99"/>
                  </a:lnTo>
                  <a:lnTo>
                    <a:pt x="183" y="99"/>
                  </a:lnTo>
                  <a:lnTo>
                    <a:pt x="186" y="80"/>
                  </a:lnTo>
                  <a:lnTo>
                    <a:pt x="186" y="80"/>
                  </a:lnTo>
                  <a:lnTo>
                    <a:pt x="183" y="64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74" y="35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51" y="13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5" y="237"/>
                  </a:lnTo>
                  <a:lnTo>
                    <a:pt x="55" y="160"/>
                  </a:lnTo>
                  <a:lnTo>
                    <a:pt x="93" y="160"/>
                  </a:lnTo>
                  <a:lnTo>
                    <a:pt x="138" y="237"/>
                  </a:lnTo>
                  <a:lnTo>
                    <a:pt x="199" y="237"/>
                  </a:lnTo>
                  <a:lnTo>
                    <a:pt x="148" y="147"/>
                  </a:lnTo>
                  <a:close/>
                  <a:moveTo>
                    <a:pt x="122" y="103"/>
                  </a:moveTo>
                  <a:lnTo>
                    <a:pt x="122" y="103"/>
                  </a:lnTo>
                  <a:lnTo>
                    <a:pt x="116" y="109"/>
                  </a:lnTo>
                  <a:lnTo>
                    <a:pt x="106" y="112"/>
                  </a:lnTo>
                  <a:lnTo>
                    <a:pt x="55" y="112"/>
                  </a:lnTo>
                  <a:lnTo>
                    <a:pt x="55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3" y="48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9" y="67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9" y="93"/>
                  </a:lnTo>
                  <a:lnTo>
                    <a:pt x="122" y="103"/>
                  </a:lnTo>
                  <a:lnTo>
                    <a:pt x="12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8" name="Freeform 143">
              <a:extLst>
                <a:ext uri="{FF2B5EF4-FFF2-40B4-BE49-F238E27FC236}">
                  <a16:creationId xmlns:a16="http://schemas.microsoft.com/office/drawing/2014/main" id="{4A2FC33C-AF5B-9CB2-6ECF-43275BE94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900" y="2381250"/>
              <a:ext cx="265113" cy="376238"/>
            </a:xfrm>
            <a:custGeom>
              <a:avLst/>
              <a:gdLst>
                <a:gd name="T0" fmla="*/ 167 w 167"/>
                <a:gd name="T1" fmla="*/ 189 h 237"/>
                <a:gd name="T2" fmla="*/ 55 w 167"/>
                <a:gd name="T3" fmla="*/ 189 h 237"/>
                <a:gd name="T4" fmla="*/ 55 w 167"/>
                <a:gd name="T5" fmla="*/ 138 h 237"/>
                <a:gd name="T6" fmla="*/ 148 w 167"/>
                <a:gd name="T7" fmla="*/ 138 h 237"/>
                <a:gd name="T8" fmla="*/ 148 w 167"/>
                <a:gd name="T9" fmla="*/ 93 h 237"/>
                <a:gd name="T10" fmla="*/ 55 w 167"/>
                <a:gd name="T11" fmla="*/ 93 h 237"/>
                <a:gd name="T12" fmla="*/ 55 w 167"/>
                <a:gd name="T13" fmla="*/ 48 h 237"/>
                <a:gd name="T14" fmla="*/ 164 w 167"/>
                <a:gd name="T15" fmla="*/ 48 h 237"/>
                <a:gd name="T16" fmla="*/ 164 w 167"/>
                <a:gd name="T17" fmla="*/ 0 h 237"/>
                <a:gd name="T18" fmla="*/ 0 w 167"/>
                <a:gd name="T19" fmla="*/ 0 h 237"/>
                <a:gd name="T20" fmla="*/ 0 w 167"/>
                <a:gd name="T21" fmla="*/ 237 h 237"/>
                <a:gd name="T22" fmla="*/ 167 w 167"/>
                <a:gd name="T23" fmla="*/ 237 h 237"/>
                <a:gd name="T24" fmla="*/ 167 w 167"/>
                <a:gd name="T25" fmla="*/ 18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237">
                  <a:moveTo>
                    <a:pt x="167" y="189"/>
                  </a:moveTo>
                  <a:lnTo>
                    <a:pt x="55" y="189"/>
                  </a:lnTo>
                  <a:lnTo>
                    <a:pt x="55" y="138"/>
                  </a:lnTo>
                  <a:lnTo>
                    <a:pt x="148" y="138"/>
                  </a:lnTo>
                  <a:lnTo>
                    <a:pt x="148" y="93"/>
                  </a:lnTo>
                  <a:lnTo>
                    <a:pt x="55" y="93"/>
                  </a:lnTo>
                  <a:lnTo>
                    <a:pt x="55" y="48"/>
                  </a:lnTo>
                  <a:lnTo>
                    <a:pt x="164" y="48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67" y="237"/>
                  </a:lnTo>
                  <a:lnTo>
                    <a:pt x="167" y="1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19" name="Freeform 144">
              <a:extLst>
                <a:ext uri="{FF2B5EF4-FFF2-40B4-BE49-F238E27FC236}">
                  <a16:creationId xmlns:a16="http://schemas.microsoft.com/office/drawing/2014/main" id="{61C664C6-2203-DAFA-FA4F-D4992436C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7813" y="2381250"/>
              <a:ext cx="285750" cy="376238"/>
            </a:xfrm>
            <a:custGeom>
              <a:avLst/>
              <a:gdLst>
                <a:gd name="T0" fmla="*/ 173 w 180"/>
                <a:gd name="T1" fmla="*/ 51 h 237"/>
                <a:gd name="T2" fmla="*/ 173 w 180"/>
                <a:gd name="T3" fmla="*/ 51 h 237"/>
                <a:gd name="T4" fmla="*/ 167 w 180"/>
                <a:gd name="T5" fmla="*/ 35 h 237"/>
                <a:gd name="T6" fmla="*/ 157 w 180"/>
                <a:gd name="T7" fmla="*/ 26 h 237"/>
                <a:gd name="T8" fmla="*/ 157 w 180"/>
                <a:gd name="T9" fmla="*/ 26 h 237"/>
                <a:gd name="T10" fmla="*/ 148 w 180"/>
                <a:gd name="T11" fmla="*/ 13 h 237"/>
                <a:gd name="T12" fmla="*/ 135 w 180"/>
                <a:gd name="T13" fmla="*/ 6 h 237"/>
                <a:gd name="T14" fmla="*/ 135 w 180"/>
                <a:gd name="T15" fmla="*/ 6 h 237"/>
                <a:gd name="T16" fmla="*/ 119 w 180"/>
                <a:gd name="T17" fmla="*/ 0 h 237"/>
                <a:gd name="T18" fmla="*/ 103 w 180"/>
                <a:gd name="T19" fmla="*/ 0 h 237"/>
                <a:gd name="T20" fmla="*/ 0 w 180"/>
                <a:gd name="T21" fmla="*/ 0 h 237"/>
                <a:gd name="T22" fmla="*/ 0 w 180"/>
                <a:gd name="T23" fmla="*/ 237 h 237"/>
                <a:gd name="T24" fmla="*/ 55 w 180"/>
                <a:gd name="T25" fmla="*/ 237 h 237"/>
                <a:gd name="T26" fmla="*/ 55 w 180"/>
                <a:gd name="T27" fmla="*/ 160 h 237"/>
                <a:gd name="T28" fmla="*/ 103 w 180"/>
                <a:gd name="T29" fmla="*/ 160 h 237"/>
                <a:gd name="T30" fmla="*/ 103 w 180"/>
                <a:gd name="T31" fmla="*/ 160 h 237"/>
                <a:gd name="T32" fmla="*/ 119 w 180"/>
                <a:gd name="T33" fmla="*/ 157 h 237"/>
                <a:gd name="T34" fmla="*/ 135 w 180"/>
                <a:gd name="T35" fmla="*/ 154 h 237"/>
                <a:gd name="T36" fmla="*/ 135 w 180"/>
                <a:gd name="T37" fmla="*/ 154 h 237"/>
                <a:gd name="T38" fmla="*/ 148 w 180"/>
                <a:gd name="T39" fmla="*/ 144 h 237"/>
                <a:gd name="T40" fmla="*/ 157 w 180"/>
                <a:gd name="T41" fmla="*/ 135 h 237"/>
                <a:gd name="T42" fmla="*/ 157 w 180"/>
                <a:gd name="T43" fmla="*/ 135 h 237"/>
                <a:gd name="T44" fmla="*/ 167 w 180"/>
                <a:gd name="T45" fmla="*/ 122 h 237"/>
                <a:gd name="T46" fmla="*/ 173 w 180"/>
                <a:gd name="T47" fmla="*/ 109 h 237"/>
                <a:gd name="T48" fmla="*/ 173 w 180"/>
                <a:gd name="T49" fmla="*/ 109 h 237"/>
                <a:gd name="T50" fmla="*/ 180 w 180"/>
                <a:gd name="T51" fmla="*/ 93 h 237"/>
                <a:gd name="T52" fmla="*/ 180 w 180"/>
                <a:gd name="T53" fmla="*/ 80 h 237"/>
                <a:gd name="T54" fmla="*/ 180 w 180"/>
                <a:gd name="T55" fmla="*/ 80 h 237"/>
                <a:gd name="T56" fmla="*/ 177 w 180"/>
                <a:gd name="T57" fmla="*/ 64 h 237"/>
                <a:gd name="T58" fmla="*/ 173 w 180"/>
                <a:gd name="T59" fmla="*/ 51 h 237"/>
                <a:gd name="T60" fmla="*/ 173 w 180"/>
                <a:gd name="T61" fmla="*/ 51 h 237"/>
                <a:gd name="T62" fmla="*/ 119 w 180"/>
                <a:gd name="T63" fmla="*/ 103 h 237"/>
                <a:gd name="T64" fmla="*/ 119 w 180"/>
                <a:gd name="T65" fmla="*/ 103 h 237"/>
                <a:gd name="T66" fmla="*/ 109 w 180"/>
                <a:gd name="T67" fmla="*/ 109 h 237"/>
                <a:gd name="T68" fmla="*/ 100 w 180"/>
                <a:gd name="T69" fmla="*/ 112 h 237"/>
                <a:gd name="T70" fmla="*/ 55 w 180"/>
                <a:gd name="T71" fmla="*/ 112 h 237"/>
                <a:gd name="T72" fmla="*/ 55 w 180"/>
                <a:gd name="T73" fmla="*/ 48 h 237"/>
                <a:gd name="T74" fmla="*/ 100 w 180"/>
                <a:gd name="T75" fmla="*/ 48 h 237"/>
                <a:gd name="T76" fmla="*/ 100 w 180"/>
                <a:gd name="T77" fmla="*/ 48 h 237"/>
                <a:gd name="T78" fmla="*/ 109 w 180"/>
                <a:gd name="T79" fmla="*/ 48 h 237"/>
                <a:gd name="T80" fmla="*/ 109 w 180"/>
                <a:gd name="T81" fmla="*/ 48 h 237"/>
                <a:gd name="T82" fmla="*/ 116 w 180"/>
                <a:gd name="T83" fmla="*/ 55 h 237"/>
                <a:gd name="T84" fmla="*/ 116 w 180"/>
                <a:gd name="T85" fmla="*/ 55 h 237"/>
                <a:gd name="T86" fmla="*/ 122 w 180"/>
                <a:gd name="T87" fmla="*/ 64 h 237"/>
                <a:gd name="T88" fmla="*/ 122 w 180"/>
                <a:gd name="T89" fmla="*/ 64 h 237"/>
                <a:gd name="T90" fmla="*/ 125 w 180"/>
                <a:gd name="T91" fmla="*/ 80 h 237"/>
                <a:gd name="T92" fmla="*/ 125 w 180"/>
                <a:gd name="T93" fmla="*/ 80 h 237"/>
                <a:gd name="T94" fmla="*/ 122 w 180"/>
                <a:gd name="T95" fmla="*/ 93 h 237"/>
                <a:gd name="T96" fmla="*/ 119 w 180"/>
                <a:gd name="T97" fmla="*/ 103 h 237"/>
                <a:gd name="T98" fmla="*/ 119 w 180"/>
                <a:gd name="T99" fmla="*/ 10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237">
                  <a:moveTo>
                    <a:pt x="173" y="51"/>
                  </a:moveTo>
                  <a:lnTo>
                    <a:pt x="173" y="51"/>
                  </a:lnTo>
                  <a:lnTo>
                    <a:pt x="167" y="35"/>
                  </a:lnTo>
                  <a:lnTo>
                    <a:pt x="157" y="26"/>
                  </a:lnTo>
                  <a:lnTo>
                    <a:pt x="157" y="26"/>
                  </a:lnTo>
                  <a:lnTo>
                    <a:pt x="148" y="13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19" y="0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5" y="237"/>
                  </a:lnTo>
                  <a:lnTo>
                    <a:pt x="55" y="160"/>
                  </a:lnTo>
                  <a:lnTo>
                    <a:pt x="103" y="160"/>
                  </a:lnTo>
                  <a:lnTo>
                    <a:pt x="103" y="160"/>
                  </a:lnTo>
                  <a:lnTo>
                    <a:pt x="119" y="157"/>
                  </a:lnTo>
                  <a:lnTo>
                    <a:pt x="135" y="154"/>
                  </a:lnTo>
                  <a:lnTo>
                    <a:pt x="135" y="154"/>
                  </a:lnTo>
                  <a:lnTo>
                    <a:pt x="148" y="144"/>
                  </a:lnTo>
                  <a:lnTo>
                    <a:pt x="157" y="135"/>
                  </a:lnTo>
                  <a:lnTo>
                    <a:pt x="157" y="135"/>
                  </a:lnTo>
                  <a:lnTo>
                    <a:pt x="167" y="122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80" y="93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77" y="64"/>
                  </a:lnTo>
                  <a:lnTo>
                    <a:pt x="173" y="51"/>
                  </a:lnTo>
                  <a:lnTo>
                    <a:pt x="173" y="51"/>
                  </a:lnTo>
                  <a:close/>
                  <a:moveTo>
                    <a:pt x="119" y="103"/>
                  </a:moveTo>
                  <a:lnTo>
                    <a:pt x="119" y="103"/>
                  </a:lnTo>
                  <a:lnTo>
                    <a:pt x="109" y="109"/>
                  </a:lnTo>
                  <a:lnTo>
                    <a:pt x="100" y="112"/>
                  </a:lnTo>
                  <a:lnTo>
                    <a:pt x="55" y="112"/>
                  </a:lnTo>
                  <a:lnTo>
                    <a:pt x="55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55"/>
                  </a:lnTo>
                  <a:lnTo>
                    <a:pt x="116" y="55"/>
                  </a:lnTo>
                  <a:lnTo>
                    <a:pt x="122" y="64"/>
                  </a:lnTo>
                  <a:lnTo>
                    <a:pt x="122" y="6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2" y="93"/>
                  </a:lnTo>
                  <a:lnTo>
                    <a:pt x="119" y="103"/>
                  </a:lnTo>
                  <a:lnTo>
                    <a:pt x="119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0" name="Freeform 145">
              <a:extLst>
                <a:ext uri="{FF2B5EF4-FFF2-40B4-BE49-F238E27FC236}">
                  <a16:creationId xmlns:a16="http://schemas.microsoft.com/office/drawing/2014/main" id="{C9DA2751-5103-172C-7B58-C06E23AF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600" y="2381250"/>
              <a:ext cx="315913" cy="376238"/>
            </a:xfrm>
            <a:custGeom>
              <a:avLst/>
              <a:gdLst>
                <a:gd name="T0" fmla="*/ 160 w 199"/>
                <a:gd name="T1" fmla="*/ 135 h 237"/>
                <a:gd name="T2" fmla="*/ 160 w 199"/>
                <a:gd name="T3" fmla="*/ 135 h 237"/>
                <a:gd name="T4" fmla="*/ 173 w 199"/>
                <a:gd name="T5" fmla="*/ 119 h 237"/>
                <a:gd name="T6" fmla="*/ 173 w 199"/>
                <a:gd name="T7" fmla="*/ 119 h 237"/>
                <a:gd name="T8" fmla="*/ 183 w 199"/>
                <a:gd name="T9" fmla="*/ 99 h 237"/>
                <a:gd name="T10" fmla="*/ 183 w 199"/>
                <a:gd name="T11" fmla="*/ 99 h 237"/>
                <a:gd name="T12" fmla="*/ 186 w 199"/>
                <a:gd name="T13" fmla="*/ 80 h 237"/>
                <a:gd name="T14" fmla="*/ 186 w 199"/>
                <a:gd name="T15" fmla="*/ 80 h 237"/>
                <a:gd name="T16" fmla="*/ 183 w 199"/>
                <a:gd name="T17" fmla="*/ 64 h 237"/>
                <a:gd name="T18" fmla="*/ 180 w 199"/>
                <a:gd name="T19" fmla="*/ 51 h 237"/>
                <a:gd name="T20" fmla="*/ 180 w 199"/>
                <a:gd name="T21" fmla="*/ 51 h 237"/>
                <a:gd name="T22" fmla="*/ 173 w 199"/>
                <a:gd name="T23" fmla="*/ 35 h 237"/>
                <a:gd name="T24" fmla="*/ 164 w 199"/>
                <a:gd name="T25" fmla="*/ 26 h 237"/>
                <a:gd name="T26" fmla="*/ 164 w 199"/>
                <a:gd name="T27" fmla="*/ 26 h 237"/>
                <a:gd name="T28" fmla="*/ 151 w 199"/>
                <a:gd name="T29" fmla="*/ 13 h 237"/>
                <a:gd name="T30" fmla="*/ 138 w 199"/>
                <a:gd name="T31" fmla="*/ 6 h 237"/>
                <a:gd name="T32" fmla="*/ 138 w 199"/>
                <a:gd name="T33" fmla="*/ 6 h 237"/>
                <a:gd name="T34" fmla="*/ 122 w 199"/>
                <a:gd name="T35" fmla="*/ 0 h 237"/>
                <a:gd name="T36" fmla="*/ 106 w 199"/>
                <a:gd name="T37" fmla="*/ 0 h 237"/>
                <a:gd name="T38" fmla="*/ 0 w 199"/>
                <a:gd name="T39" fmla="*/ 0 h 237"/>
                <a:gd name="T40" fmla="*/ 0 w 199"/>
                <a:gd name="T41" fmla="*/ 237 h 237"/>
                <a:gd name="T42" fmla="*/ 54 w 199"/>
                <a:gd name="T43" fmla="*/ 237 h 237"/>
                <a:gd name="T44" fmla="*/ 54 w 199"/>
                <a:gd name="T45" fmla="*/ 160 h 237"/>
                <a:gd name="T46" fmla="*/ 90 w 199"/>
                <a:gd name="T47" fmla="*/ 160 h 237"/>
                <a:gd name="T48" fmla="*/ 135 w 199"/>
                <a:gd name="T49" fmla="*/ 237 h 237"/>
                <a:gd name="T50" fmla="*/ 199 w 199"/>
                <a:gd name="T51" fmla="*/ 237 h 237"/>
                <a:gd name="T52" fmla="*/ 144 w 199"/>
                <a:gd name="T53" fmla="*/ 147 h 237"/>
                <a:gd name="T54" fmla="*/ 144 w 199"/>
                <a:gd name="T55" fmla="*/ 147 h 237"/>
                <a:gd name="T56" fmla="*/ 160 w 199"/>
                <a:gd name="T57" fmla="*/ 135 h 237"/>
                <a:gd name="T58" fmla="*/ 160 w 199"/>
                <a:gd name="T59" fmla="*/ 135 h 237"/>
                <a:gd name="T60" fmla="*/ 122 w 199"/>
                <a:gd name="T61" fmla="*/ 103 h 237"/>
                <a:gd name="T62" fmla="*/ 122 w 199"/>
                <a:gd name="T63" fmla="*/ 103 h 237"/>
                <a:gd name="T64" fmla="*/ 115 w 199"/>
                <a:gd name="T65" fmla="*/ 109 h 237"/>
                <a:gd name="T66" fmla="*/ 106 w 199"/>
                <a:gd name="T67" fmla="*/ 112 h 237"/>
                <a:gd name="T68" fmla="*/ 54 w 199"/>
                <a:gd name="T69" fmla="*/ 112 h 237"/>
                <a:gd name="T70" fmla="*/ 54 w 199"/>
                <a:gd name="T71" fmla="*/ 48 h 237"/>
                <a:gd name="T72" fmla="*/ 103 w 199"/>
                <a:gd name="T73" fmla="*/ 48 h 237"/>
                <a:gd name="T74" fmla="*/ 103 w 199"/>
                <a:gd name="T75" fmla="*/ 48 h 237"/>
                <a:gd name="T76" fmla="*/ 112 w 199"/>
                <a:gd name="T77" fmla="*/ 48 h 237"/>
                <a:gd name="T78" fmla="*/ 122 w 199"/>
                <a:gd name="T79" fmla="*/ 55 h 237"/>
                <a:gd name="T80" fmla="*/ 122 w 199"/>
                <a:gd name="T81" fmla="*/ 55 h 237"/>
                <a:gd name="T82" fmla="*/ 128 w 199"/>
                <a:gd name="T83" fmla="*/ 67 h 237"/>
                <a:gd name="T84" fmla="*/ 128 w 199"/>
                <a:gd name="T85" fmla="*/ 80 h 237"/>
                <a:gd name="T86" fmla="*/ 128 w 199"/>
                <a:gd name="T87" fmla="*/ 80 h 237"/>
                <a:gd name="T88" fmla="*/ 128 w 199"/>
                <a:gd name="T89" fmla="*/ 93 h 237"/>
                <a:gd name="T90" fmla="*/ 122 w 199"/>
                <a:gd name="T91" fmla="*/ 103 h 237"/>
                <a:gd name="T92" fmla="*/ 122 w 199"/>
                <a:gd name="T93" fmla="*/ 10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237">
                  <a:moveTo>
                    <a:pt x="160" y="135"/>
                  </a:moveTo>
                  <a:lnTo>
                    <a:pt x="160" y="135"/>
                  </a:lnTo>
                  <a:lnTo>
                    <a:pt x="173" y="119"/>
                  </a:lnTo>
                  <a:lnTo>
                    <a:pt x="173" y="119"/>
                  </a:lnTo>
                  <a:lnTo>
                    <a:pt x="183" y="99"/>
                  </a:lnTo>
                  <a:lnTo>
                    <a:pt x="183" y="99"/>
                  </a:lnTo>
                  <a:lnTo>
                    <a:pt x="186" y="80"/>
                  </a:lnTo>
                  <a:lnTo>
                    <a:pt x="186" y="80"/>
                  </a:lnTo>
                  <a:lnTo>
                    <a:pt x="183" y="64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73" y="35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51" y="13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22" y="0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4" y="237"/>
                  </a:lnTo>
                  <a:lnTo>
                    <a:pt x="54" y="160"/>
                  </a:lnTo>
                  <a:lnTo>
                    <a:pt x="90" y="160"/>
                  </a:lnTo>
                  <a:lnTo>
                    <a:pt x="135" y="237"/>
                  </a:lnTo>
                  <a:lnTo>
                    <a:pt x="199" y="237"/>
                  </a:lnTo>
                  <a:lnTo>
                    <a:pt x="144" y="147"/>
                  </a:lnTo>
                  <a:lnTo>
                    <a:pt x="144" y="147"/>
                  </a:lnTo>
                  <a:lnTo>
                    <a:pt x="160" y="135"/>
                  </a:lnTo>
                  <a:lnTo>
                    <a:pt x="160" y="135"/>
                  </a:lnTo>
                  <a:close/>
                  <a:moveTo>
                    <a:pt x="122" y="103"/>
                  </a:moveTo>
                  <a:lnTo>
                    <a:pt x="122" y="103"/>
                  </a:lnTo>
                  <a:lnTo>
                    <a:pt x="115" y="109"/>
                  </a:lnTo>
                  <a:lnTo>
                    <a:pt x="106" y="112"/>
                  </a:lnTo>
                  <a:lnTo>
                    <a:pt x="54" y="112"/>
                  </a:lnTo>
                  <a:lnTo>
                    <a:pt x="54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2" y="48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8" y="67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28" y="93"/>
                  </a:lnTo>
                  <a:lnTo>
                    <a:pt x="122" y="103"/>
                  </a:lnTo>
                  <a:lnTo>
                    <a:pt x="12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1" name="Freeform 146">
              <a:extLst>
                <a:ext uri="{FF2B5EF4-FFF2-40B4-BE49-F238E27FC236}">
                  <a16:creationId xmlns:a16="http://schemas.microsoft.com/office/drawing/2014/main" id="{D828F08C-46CE-5182-9D2A-242BAA1D9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381250"/>
              <a:ext cx="265113" cy="376238"/>
            </a:xfrm>
            <a:custGeom>
              <a:avLst/>
              <a:gdLst>
                <a:gd name="T0" fmla="*/ 167 w 167"/>
                <a:gd name="T1" fmla="*/ 189 h 237"/>
                <a:gd name="T2" fmla="*/ 54 w 167"/>
                <a:gd name="T3" fmla="*/ 189 h 237"/>
                <a:gd name="T4" fmla="*/ 54 w 167"/>
                <a:gd name="T5" fmla="*/ 138 h 237"/>
                <a:gd name="T6" fmla="*/ 147 w 167"/>
                <a:gd name="T7" fmla="*/ 138 h 237"/>
                <a:gd name="T8" fmla="*/ 147 w 167"/>
                <a:gd name="T9" fmla="*/ 93 h 237"/>
                <a:gd name="T10" fmla="*/ 54 w 167"/>
                <a:gd name="T11" fmla="*/ 93 h 237"/>
                <a:gd name="T12" fmla="*/ 54 w 167"/>
                <a:gd name="T13" fmla="*/ 48 h 237"/>
                <a:gd name="T14" fmla="*/ 163 w 167"/>
                <a:gd name="T15" fmla="*/ 48 h 237"/>
                <a:gd name="T16" fmla="*/ 163 w 167"/>
                <a:gd name="T17" fmla="*/ 0 h 237"/>
                <a:gd name="T18" fmla="*/ 0 w 167"/>
                <a:gd name="T19" fmla="*/ 0 h 237"/>
                <a:gd name="T20" fmla="*/ 0 w 167"/>
                <a:gd name="T21" fmla="*/ 237 h 237"/>
                <a:gd name="T22" fmla="*/ 167 w 167"/>
                <a:gd name="T23" fmla="*/ 237 h 237"/>
                <a:gd name="T24" fmla="*/ 167 w 167"/>
                <a:gd name="T25" fmla="*/ 18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237">
                  <a:moveTo>
                    <a:pt x="167" y="189"/>
                  </a:moveTo>
                  <a:lnTo>
                    <a:pt x="54" y="189"/>
                  </a:lnTo>
                  <a:lnTo>
                    <a:pt x="54" y="138"/>
                  </a:lnTo>
                  <a:lnTo>
                    <a:pt x="147" y="138"/>
                  </a:lnTo>
                  <a:lnTo>
                    <a:pt x="147" y="93"/>
                  </a:lnTo>
                  <a:lnTo>
                    <a:pt x="54" y="93"/>
                  </a:lnTo>
                  <a:lnTo>
                    <a:pt x="54" y="48"/>
                  </a:lnTo>
                  <a:lnTo>
                    <a:pt x="163" y="48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67" y="237"/>
                  </a:lnTo>
                  <a:lnTo>
                    <a:pt x="167" y="1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2" name="Freeform 147">
              <a:extLst>
                <a:ext uri="{FF2B5EF4-FFF2-40B4-BE49-F238E27FC236}">
                  <a16:creationId xmlns:a16="http://schemas.microsoft.com/office/drawing/2014/main" id="{EA7BA609-6FD2-1571-A11B-04A1F828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2381250"/>
              <a:ext cx="330200" cy="376238"/>
            </a:xfrm>
            <a:custGeom>
              <a:avLst/>
              <a:gdLst>
                <a:gd name="T0" fmla="*/ 54 w 208"/>
                <a:gd name="T1" fmla="*/ 99 h 237"/>
                <a:gd name="T2" fmla="*/ 163 w 208"/>
                <a:gd name="T3" fmla="*/ 237 h 237"/>
                <a:gd name="T4" fmla="*/ 208 w 208"/>
                <a:gd name="T5" fmla="*/ 237 h 237"/>
                <a:gd name="T6" fmla="*/ 208 w 208"/>
                <a:gd name="T7" fmla="*/ 0 h 237"/>
                <a:gd name="T8" fmla="*/ 154 w 208"/>
                <a:gd name="T9" fmla="*/ 0 h 237"/>
                <a:gd name="T10" fmla="*/ 154 w 208"/>
                <a:gd name="T11" fmla="*/ 138 h 237"/>
                <a:gd name="T12" fmla="*/ 41 w 208"/>
                <a:gd name="T13" fmla="*/ 0 h 237"/>
                <a:gd name="T14" fmla="*/ 0 w 208"/>
                <a:gd name="T15" fmla="*/ 0 h 237"/>
                <a:gd name="T16" fmla="*/ 0 w 208"/>
                <a:gd name="T17" fmla="*/ 237 h 237"/>
                <a:gd name="T18" fmla="*/ 54 w 208"/>
                <a:gd name="T19" fmla="*/ 237 h 237"/>
                <a:gd name="T20" fmla="*/ 54 w 208"/>
                <a:gd name="T21" fmla="*/ 9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237">
                  <a:moveTo>
                    <a:pt x="54" y="99"/>
                  </a:moveTo>
                  <a:lnTo>
                    <a:pt x="163" y="237"/>
                  </a:lnTo>
                  <a:lnTo>
                    <a:pt x="208" y="237"/>
                  </a:lnTo>
                  <a:lnTo>
                    <a:pt x="208" y="0"/>
                  </a:lnTo>
                  <a:lnTo>
                    <a:pt x="154" y="0"/>
                  </a:lnTo>
                  <a:lnTo>
                    <a:pt x="154" y="138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4" y="237"/>
                  </a:lnTo>
                  <a:lnTo>
                    <a:pt x="54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3" name="Freeform 148">
              <a:extLst>
                <a:ext uri="{FF2B5EF4-FFF2-40B4-BE49-F238E27FC236}">
                  <a16:creationId xmlns:a16="http://schemas.microsoft.com/office/drawing/2014/main" id="{CAFC420E-7BD3-B779-8259-C2DC98381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2381250"/>
              <a:ext cx="265113" cy="376238"/>
            </a:xfrm>
            <a:custGeom>
              <a:avLst/>
              <a:gdLst>
                <a:gd name="T0" fmla="*/ 167 w 167"/>
                <a:gd name="T1" fmla="*/ 189 h 237"/>
                <a:gd name="T2" fmla="*/ 55 w 167"/>
                <a:gd name="T3" fmla="*/ 189 h 237"/>
                <a:gd name="T4" fmla="*/ 55 w 167"/>
                <a:gd name="T5" fmla="*/ 138 h 237"/>
                <a:gd name="T6" fmla="*/ 148 w 167"/>
                <a:gd name="T7" fmla="*/ 138 h 237"/>
                <a:gd name="T8" fmla="*/ 148 w 167"/>
                <a:gd name="T9" fmla="*/ 93 h 237"/>
                <a:gd name="T10" fmla="*/ 55 w 167"/>
                <a:gd name="T11" fmla="*/ 93 h 237"/>
                <a:gd name="T12" fmla="*/ 55 w 167"/>
                <a:gd name="T13" fmla="*/ 48 h 237"/>
                <a:gd name="T14" fmla="*/ 164 w 167"/>
                <a:gd name="T15" fmla="*/ 48 h 237"/>
                <a:gd name="T16" fmla="*/ 164 w 167"/>
                <a:gd name="T17" fmla="*/ 0 h 237"/>
                <a:gd name="T18" fmla="*/ 0 w 167"/>
                <a:gd name="T19" fmla="*/ 0 h 237"/>
                <a:gd name="T20" fmla="*/ 0 w 167"/>
                <a:gd name="T21" fmla="*/ 237 h 237"/>
                <a:gd name="T22" fmla="*/ 167 w 167"/>
                <a:gd name="T23" fmla="*/ 237 h 237"/>
                <a:gd name="T24" fmla="*/ 167 w 167"/>
                <a:gd name="T25" fmla="*/ 18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237">
                  <a:moveTo>
                    <a:pt x="167" y="189"/>
                  </a:moveTo>
                  <a:lnTo>
                    <a:pt x="55" y="189"/>
                  </a:lnTo>
                  <a:lnTo>
                    <a:pt x="55" y="138"/>
                  </a:lnTo>
                  <a:lnTo>
                    <a:pt x="148" y="138"/>
                  </a:lnTo>
                  <a:lnTo>
                    <a:pt x="148" y="93"/>
                  </a:lnTo>
                  <a:lnTo>
                    <a:pt x="55" y="93"/>
                  </a:lnTo>
                  <a:lnTo>
                    <a:pt x="55" y="48"/>
                  </a:lnTo>
                  <a:lnTo>
                    <a:pt x="164" y="48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67" y="237"/>
                  </a:lnTo>
                  <a:lnTo>
                    <a:pt x="167" y="1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4" name="Freeform 149">
              <a:extLst>
                <a:ext uri="{FF2B5EF4-FFF2-40B4-BE49-F238E27FC236}">
                  <a16:creationId xmlns:a16="http://schemas.microsoft.com/office/drawing/2014/main" id="{A0950FA0-39AF-8BDF-7346-1C037B99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5488" y="2381250"/>
              <a:ext cx="336550" cy="376238"/>
            </a:xfrm>
            <a:custGeom>
              <a:avLst/>
              <a:gdLst>
                <a:gd name="T0" fmla="*/ 26 w 212"/>
                <a:gd name="T1" fmla="*/ 202 h 237"/>
                <a:gd name="T2" fmla="*/ 26 w 212"/>
                <a:gd name="T3" fmla="*/ 202 h 237"/>
                <a:gd name="T4" fmla="*/ 39 w 212"/>
                <a:gd name="T5" fmla="*/ 218 h 237"/>
                <a:gd name="T6" fmla="*/ 58 w 212"/>
                <a:gd name="T7" fmla="*/ 228 h 237"/>
                <a:gd name="T8" fmla="*/ 58 w 212"/>
                <a:gd name="T9" fmla="*/ 228 h 237"/>
                <a:gd name="T10" fmla="*/ 80 w 212"/>
                <a:gd name="T11" fmla="*/ 234 h 237"/>
                <a:gd name="T12" fmla="*/ 106 w 212"/>
                <a:gd name="T13" fmla="*/ 237 h 237"/>
                <a:gd name="T14" fmla="*/ 106 w 212"/>
                <a:gd name="T15" fmla="*/ 237 h 237"/>
                <a:gd name="T16" fmla="*/ 132 w 212"/>
                <a:gd name="T17" fmla="*/ 234 h 237"/>
                <a:gd name="T18" fmla="*/ 154 w 212"/>
                <a:gd name="T19" fmla="*/ 228 h 237"/>
                <a:gd name="T20" fmla="*/ 154 w 212"/>
                <a:gd name="T21" fmla="*/ 228 h 237"/>
                <a:gd name="T22" fmla="*/ 170 w 212"/>
                <a:gd name="T23" fmla="*/ 218 h 237"/>
                <a:gd name="T24" fmla="*/ 186 w 212"/>
                <a:gd name="T25" fmla="*/ 202 h 237"/>
                <a:gd name="T26" fmla="*/ 186 w 212"/>
                <a:gd name="T27" fmla="*/ 202 h 237"/>
                <a:gd name="T28" fmla="*/ 196 w 212"/>
                <a:gd name="T29" fmla="*/ 186 h 237"/>
                <a:gd name="T30" fmla="*/ 206 w 212"/>
                <a:gd name="T31" fmla="*/ 167 h 237"/>
                <a:gd name="T32" fmla="*/ 206 w 212"/>
                <a:gd name="T33" fmla="*/ 167 h 237"/>
                <a:gd name="T34" fmla="*/ 209 w 212"/>
                <a:gd name="T35" fmla="*/ 144 h 237"/>
                <a:gd name="T36" fmla="*/ 212 w 212"/>
                <a:gd name="T37" fmla="*/ 119 h 237"/>
                <a:gd name="T38" fmla="*/ 212 w 212"/>
                <a:gd name="T39" fmla="*/ 0 h 237"/>
                <a:gd name="T40" fmla="*/ 158 w 212"/>
                <a:gd name="T41" fmla="*/ 0 h 237"/>
                <a:gd name="T42" fmla="*/ 158 w 212"/>
                <a:gd name="T43" fmla="*/ 119 h 237"/>
                <a:gd name="T44" fmla="*/ 158 w 212"/>
                <a:gd name="T45" fmla="*/ 119 h 237"/>
                <a:gd name="T46" fmla="*/ 154 w 212"/>
                <a:gd name="T47" fmla="*/ 144 h 237"/>
                <a:gd name="T48" fmla="*/ 154 w 212"/>
                <a:gd name="T49" fmla="*/ 144 h 237"/>
                <a:gd name="T50" fmla="*/ 151 w 212"/>
                <a:gd name="T51" fmla="*/ 157 h 237"/>
                <a:gd name="T52" fmla="*/ 145 w 212"/>
                <a:gd name="T53" fmla="*/ 167 h 237"/>
                <a:gd name="T54" fmla="*/ 145 w 212"/>
                <a:gd name="T55" fmla="*/ 167 h 237"/>
                <a:gd name="T56" fmla="*/ 138 w 212"/>
                <a:gd name="T57" fmla="*/ 176 h 237"/>
                <a:gd name="T58" fmla="*/ 129 w 212"/>
                <a:gd name="T59" fmla="*/ 183 h 237"/>
                <a:gd name="T60" fmla="*/ 129 w 212"/>
                <a:gd name="T61" fmla="*/ 183 h 237"/>
                <a:gd name="T62" fmla="*/ 119 w 212"/>
                <a:gd name="T63" fmla="*/ 189 h 237"/>
                <a:gd name="T64" fmla="*/ 106 w 212"/>
                <a:gd name="T65" fmla="*/ 189 h 237"/>
                <a:gd name="T66" fmla="*/ 106 w 212"/>
                <a:gd name="T67" fmla="*/ 189 h 237"/>
                <a:gd name="T68" fmla="*/ 93 w 212"/>
                <a:gd name="T69" fmla="*/ 189 h 237"/>
                <a:gd name="T70" fmla="*/ 84 w 212"/>
                <a:gd name="T71" fmla="*/ 183 h 237"/>
                <a:gd name="T72" fmla="*/ 84 w 212"/>
                <a:gd name="T73" fmla="*/ 183 h 237"/>
                <a:gd name="T74" fmla="*/ 74 w 212"/>
                <a:gd name="T75" fmla="*/ 176 h 237"/>
                <a:gd name="T76" fmla="*/ 68 w 212"/>
                <a:gd name="T77" fmla="*/ 167 h 237"/>
                <a:gd name="T78" fmla="*/ 68 w 212"/>
                <a:gd name="T79" fmla="*/ 167 h 237"/>
                <a:gd name="T80" fmla="*/ 61 w 212"/>
                <a:gd name="T81" fmla="*/ 157 h 237"/>
                <a:gd name="T82" fmla="*/ 58 w 212"/>
                <a:gd name="T83" fmla="*/ 147 h 237"/>
                <a:gd name="T84" fmla="*/ 58 w 212"/>
                <a:gd name="T85" fmla="*/ 147 h 237"/>
                <a:gd name="T86" fmla="*/ 55 w 212"/>
                <a:gd name="T87" fmla="*/ 119 h 237"/>
                <a:gd name="T88" fmla="*/ 55 w 212"/>
                <a:gd name="T89" fmla="*/ 0 h 237"/>
                <a:gd name="T90" fmla="*/ 0 w 212"/>
                <a:gd name="T91" fmla="*/ 0 h 237"/>
                <a:gd name="T92" fmla="*/ 0 w 212"/>
                <a:gd name="T93" fmla="*/ 119 h 237"/>
                <a:gd name="T94" fmla="*/ 0 w 212"/>
                <a:gd name="T95" fmla="*/ 119 h 237"/>
                <a:gd name="T96" fmla="*/ 3 w 212"/>
                <a:gd name="T97" fmla="*/ 144 h 237"/>
                <a:gd name="T98" fmla="*/ 7 w 212"/>
                <a:gd name="T99" fmla="*/ 164 h 237"/>
                <a:gd name="T100" fmla="*/ 7 w 212"/>
                <a:gd name="T101" fmla="*/ 164 h 237"/>
                <a:gd name="T102" fmla="*/ 13 w 212"/>
                <a:gd name="T103" fmla="*/ 186 h 237"/>
                <a:gd name="T104" fmla="*/ 26 w 212"/>
                <a:gd name="T105" fmla="*/ 202 h 237"/>
                <a:gd name="T106" fmla="*/ 26 w 212"/>
                <a:gd name="T107" fmla="*/ 2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237">
                  <a:moveTo>
                    <a:pt x="26" y="202"/>
                  </a:moveTo>
                  <a:lnTo>
                    <a:pt x="26" y="202"/>
                  </a:lnTo>
                  <a:lnTo>
                    <a:pt x="39" y="218"/>
                  </a:lnTo>
                  <a:lnTo>
                    <a:pt x="58" y="228"/>
                  </a:lnTo>
                  <a:lnTo>
                    <a:pt x="58" y="228"/>
                  </a:lnTo>
                  <a:lnTo>
                    <a:pt x="80" y="234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32" y="234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70" y="218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96" y="186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09" y="144"/>
                  </a:lnTo>
                  <a:lnTo>
                    <a:pt x="212" y="119"/>
                  </a:lnTo>
                  <a:lnTo>
                    <a:pt x="212" y="0"/>
                  </a:lnTo>
                  <a:lnTo>
                    <a:pt x="158" y="0"/>
                  </a:lnTo>
                  <a:lnTo>
                    <a:pt x="158" y="119"/>
                  </a:lnTo>
                  <a:lnTo>
                    <a:pt x="158" y="119"/>
                  </a:lnTo>
                  <a:lnTo>
                    <a:pt x="154" y="144"/>
                  </a:lnTo>
                  <a:lnTo>
                    <a:pt x="154" y="144"/>
                  </a:lnTo>
                  <a:lnTo>
                    <a:pt x="151" y="157"/>
                  </a:lnTo>
                  <a:lnTo>
                    <a:pt x="145" y="167"/>
                  </a:lnTo>
                  <a:lnTo>
                    <a:pt x="145" y="167"/>
                  </a:lnTo>
                  <a:lnTo>
                    <a:pt x="138" y="176"/>
                  </a:lnTo>
                  <a:lnTo>
                    <a:pt x="129" y="183"/>
                  </a:lnTo>
                  <a:lnTo>
                    <a:pt x="129" y="183"/>
                  </a:lnTo>
                  <a:lnTo>
                    <a:pt x="119" y="189"/>
                  </a:lnTo>
                  <a:lnTo>
                    <a:pt x="106" y="189"/>
                  </a:lnTo>
                  <a:lnTo>
                    <a:pt x="106" y="189"/>
                  </a:lnTo>
                  <a:lnTo>
                    <a:pt x="93" y="189"/>
                  </a:lnTo>
                  <a:lnTo>
                    <a:pt x="84" y="183"/>
                  </a:lnTo>
                  <a:lnTo>
                    <a:pt x="84" y="183"/>
                  </a:lnTo>
                  <a:lnTo>
                    <a:pt x="74" y="176"/>
                  </a:lnTo>
                  <a:lnTo>
                    <a:pt x="68" y="167"/>
                  </a:lnTo>
                  <a:lnTo>
                    <a:pt x="68" y="167"/>
                  </a:lnTo>
                  <a:lnTo>
                    <a:pt x="61" y="157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5" y="119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14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13" y="186"/>
                  </a:lnTo>
                  <a:lnTo>
                    <a:pt x="26" y="202"/>
                  </a:lnTo>
                  <a:lnTo>
                    <a:pt x="26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5" name="Freeform 150">
              <a:extLst>
                <a:ext uri="{FF2B5EF4-FFF2-40B4-BE49-F238E27FC236}">
                  <a16:creationId xmlns:a16="http://schemas.microsoft.com/office/drawing/2014/main" id="{C7CCD88D-1BF9-1358-A8DE-292E7CA49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2381250"/>
              <a:ext cx="315913" cy="376238"/>
            </a:xfrm>
            <a:custGeom>
              <a:avLst/>
              <a:gdLst>
                <a:gd name="T0" fmla="*/ 199 w 199"/>
                <a:gd name="T1" fmla="*/ 237 h 237"/>
                <a:gd name="T2" fmla="*/ 144 w 199"/>
                <a:gd name="T3" fmla="*/ 147 h 237"/>
                <a:gd name="T4" fmla="*/ 144 w 199"/>
                <a:gd name="T5" fmla="*/ 147 h 237"/>
                <a:gd name="T6" fmla="*/ 160 w 199"/>
                <a:gd name="T7" fmla="*/ 135 h 237"/>
                <a:gd name="T8" fmla="*/ 160 w 199"/>
                <a:gd name="T9" fmla="*/ 135 h 237"/>
                <a:gd name="T10" fmla="*/ 173 w 199"/>
                <a:gd name="T11" fmla="*/ 119 h 237"/>
                <a:gd name="T12" fmla="*/ 173 w 199"/>
                <a:gd name="T13" fmla="*/ 119 h 237"/>
                <a:gd name="T14" fmla="*/ 183 w 199"/>
                <a:gd name="T15" fmla="*/ 99 h 237"/>
                <a:gd name="T16" fmla="*/ 183 w 199"/>
                <a:gd name="T17" fmla="*/ 99 h 237"/>
                <a:gd name="T18" fmla="*/ 183 w 199"/>
                <a:gd name="T19" fmla="*/ 80 h 237"/>
                <a:gd name="T20" fmla="*/ 183 w 199"/>
                <a:gd name="T21" fmla="*/ 80 h 237"/>
                <a:gd name="T22" fmla="*/ 183 w 199"/>
                <a:gd name="T23" fmla="*/ 64 h 237"/>
                <a:gd name="T24" fmla="*/ 180 w 199"/>
                <a:gd name="T25" fmla="*/ 51 h 237"/>
                <a:gd name="T26" fmla="*/ 180 w 199"/>
                <a:gd name="T27" fmla="*/ 51 h 237"/>
                <a:gd name="T28" fmla="*/ 170 w 199"/>
                <a:gd name="T29" fmla="*/ 35 h 237"/>
                <a:gd name="T30" fmla="*/ 164 w 199"/>
                <a:gd name="T31" fmla="*/ 26 h 237"/>
                <a:gd name="T32" fmla="*/ 164 w 199"/>
                <a:gd name="T33" fmla="*/ 26 h 237"/>
                <a:gd name="T34" fmla="*/ 151 w 199"/>
                <a:gd name="T35" fmla="*/ 13 h 237"/>
                <a:gd name="T36" fmla="*/ 138 w 199"/>
                <a:gd name="T37" fmla="*/ 6 h 237"/>
                <a:gd name="T38" fmla="*/ 138 w 199"/>
                <a:gd name="T39" fmla="*/ 6 h 237"/>
                <a:gd name="T40" fmla="*/ 122 w 199"/>
                <a:gd name="T41" fmla="*/ 0 h 237"/>
                <a:gd name="T42" fmla="*/ 106 w 199"/>
                <a:gd name="T43" fmla="*/ 0 h 237"/>
                <a:gd name="T44" fmla="*/ 0 w 199"/>
                <a:gd name="T45" fmla="*/ 0 h 237"/>
                <a:gd name="T46" fmla="*/ 0 w 199"/>
                <a:gd name="T47" fmla="*/ 237 h 237"/>
                <a:gd name="T48" fmla="*/ 54 w 199"/>
                <a:gd name="T49" fmla="*/ 237 h 237"/>
                <a:gd name="T50" fmla="*/ 54 w 199"/>
                <a:gd name="T51" fmla="*/ 160 h 237"/>
                <a:gd name="T52" fmla="*/ 90 w 199"/>
                <a:gd name="T53" fmla="*/ 160 h 237"/>
                <a:gd name="T54" fmla="*/ 135 w 199"/>
                <a:gd name="T55" fmla="*/ 237 h 237"/>
                <a:gd name="T56" fmla="*/ 199 w 199"/>
                <a:gd name="T57" fmla="*/ 237 h 237"/>
                <a:gd name="T58" fmla="*/ 122 w 199"/>
                <a:gd name="T59" fmla="*/ 103 h 237"/>
                <a:gd name="T60" fmla="*/ 122 w 199"/>
                <a:gd name="T61" fmla="*/ 103 h 237"/>
                <a:gd name="T62" fmla="*/ 112 w 199"/>
                <a:gd name="T63" fmla="*/ 109 h 237"/>
                <a:gd name="T64" fmla="*/ 106 w 199"/>
                <a:gd name="T65" fmla="*/ 112 h 237"/>
                <a:gd name="T66" fmla="*/ 54 w 199"/>
                <a:gd name="T67" fmla="*/ 112 h 237"/>
                <a:gd name="T68" fmla="*/ 54 w 199"/>
                <a:gd name="T69" fmla="*/ 48 h 237"/>
                <a:gd name="T70" fmla="*/ 103 w 199"/>
                <a:gd name="T71" fmla="*/ 48 h 237"/>
                <a:gd name="T72" fmla="*/ 103 w 199"/>
                <a:gd name="T73" fmla="*/ 48 h 237"/>
                <a:gd name="T74" fmla="*/ 112 w 199"/>
                <a:gd name="T75" fmla="*/ 48 h 237"/>
                <a:gd name="T76" fmla="*/ 122 w 199"/>
                <a:gd name="T77" fmla="*/ 55 h 237"/>
                <a:gd name="T78" fmla="*/ 122 w 199"/>
                <a:gd name="T79" fmla="*/ 55 h 237"/>
                <a:gd name="T80" fmla="*/ 125 w 199"/>
                <a:gd name="T81" fmla="*/ 67 h 237"/>
                <a:gd name="T82" fmla="*/ 128 w 199"/>
                <a:gd name="T83" fmla="*/ 80 h 237"/>
                <a:gd name="T84" fmla="*/ 128 w 199"/>
                <a:gd name="T85" fmla="*/ 80 h 237"/>
                <a:gd name="T86" fmla="*/ 125 w 199"/>
                <a:gd name="T87" fmla="*/ 93 h 237"/>
                <a:gd name="T88" fmla="*/ 122 w 199"/>
                <a:gd name="T89" fmla="*/ 103 h 237"/>
                <a:gd name="T90" fmla="*/ 122 w 199"/>
                <a:gd name="T91" fmla="*/ 10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9" h="237">
                  <a:moveTo>
                    <a:pt x="199" y="237"/>
                  </a:moveTo>
                  <a:lnTo>
                    <a:pt x="144" y="147"/>
                  </a:lnTo>
                  <a:lnTo>
                    <a:pt x="144" y="147"/>
                  </a:lnTo>
                  <a:lnTo>
                    <a:pt x="160" y="135"/>
                  </a:lnTo>
                  <a:lnTo>
                    <a:pt x="160" y="135"/>
                  </a:lnTo>
                  <a:lnTo>
                    <a:pt x="173" y="119"/>
                  </a:lnTo>
                  <a:lnTo>
                    <a:pt x="173" y="119"/>
                  </a:lnTo>
                  <a:lnTo>
                    <a:pt x="183" y="99"/>
                  </a:lnTo>
                  <a:lnTo>
                    <a:pt x="183" y="99"/>
                  </a:lnTo>
                  <a:lnTo>
                    <a:pt x="183" y="80"/>
                  </a:lnTo>
                  <a:lnTo>
                    <a:pt x="183" y="80"/>
                  </a:lnTo>
                  <a:lnTo>
                    <a:pt x="183" y="64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70" y="35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51" y="13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22" y="0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4" y="237"/>
                  </a:lnTo>
                  <a:lnTo>
                    <a:pt x="54" y="160"/>
                  </a:lnTo>
                  <a:lnTo>
                    <a:pt x="90" y="160"/>
                  </a:lnTo>
                  <a:lnTo>
                    <a:pt x="135" y="237"/>
                  </a:lnTo>
                  <a:lnTo>
                    <a:pt x="199" y="237"/>
                  </a:lnTo>
                  <a:close/>
                  <a:moveTo>
                    <a:pt x="122" y="103"/>
                  </a:moveTo>
                  <a:lnTo>
                    <a:pt x="122" y="103"/>
                  </a:lnTo>
                  <a:lnTo>
                    <a:pt x="112" y="109"/>
                  </a:lnTo>
                  <a:lnTo>
                    <a:pt x="106" y="112"/>
                  </a:lnTo>
                  <a:lnTo>
                    <a:pt x="54" y="112"/>
                  </a:lnTo>
                  <a:lnTo>
                    <a:pt x="54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2" y="48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5" y="67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25" y="93"/>
                  </a:lnTo>
                  <a:lnTo>
                    <a:pt x="122" y="103"/>
                  </a:lnTo>
                  <a:lnTo>
                    <a:pt x="12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6" name="Freeform 151">
              <a:extLst>
                <a:ext uri="{FF2B5EF4-FFF2-40B4-BE49-F238E27FC236}">
                  <a16:creationId xmlns:a16="http://schemas.microsoft.com/office/drawing/2014/main" id="{8043EB6E-0FC7-C689-C0EE-842B88CA9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376488"/>
              <a:ext cx="306388" cy="381000"/>
            </a:xfrm>
            <a:custGeom>
              <a:avLst/>
              <a:gdLst>
                <a:gd name="T0" fmla="*/ 187 w 193"/>
                <a:gd name="T1" fmla="*/ 141 h 240"/>
                <a:gd name="T2" fmla="*/ 171 w 193"/>
                <a:gd name="T3" fmla="*/ 122 h 240"/>
                <a:gd name="T4" fmla="*/ 161 w 193"/>
                <a:gd name="T5" fmla="*/ 115 h 240"/>
                <a:gd name="T6" fmla="*/ 148 w 193"/>
                <a:gd name="T7" fmla="*/ 109 h 240"/>
                <a:gd name="T8" fmla="*/ 119 w 193"/>
                <a:gd name="T9" fmla="*/ 96 h 240"/>
                <a:gd name="T10" fmla="*/ 97 w 193"/>
                <a:gd name="T11" fmla="*/ 93 h 240"/>
                <a:gd name="T12" fmla="*/ 81 w 193"/>
                <a:gd name="T13" fmla="*/ 86 h 240"/>
                <a:gd name="T14" fmla="*/ 71 w 193"/>
                <a:gd name="T15" fmla="*/ 80 h 240"/>
                <a:gd name="T16" fmla="*/ 68 w 193"/>
                <a:gd name="T17" fmla="*/ 67 h 240"/>
                <a:gd name="T18" fmla="*/ 74 w 193"/>
                <a:gd name="T19" fmla="*/ 54 h 240"/>
                <a:gd name="T20" fmla="*/ 97 w 193"/>
                <a:gd name="T21" fmla="*/ 48 h 240"/>
                <a:gd name="T22" fmla="*/ 119 w 193"/>
                <a:gd name="T23" fmla="*/ 51 h 240"/>
                <a:gd name="T24" fmla="*/ 138 w 193"/>
                <a:gd name="T25" fmla="*/ 58 h 240"/>
                <a:gd name="T26" fmla="*/ 154 w 193"/>
                <a:gd name="T27" fmla="*/ 67 h 240"/>
                <a:gd name="T28" fmla="*/ 161 w 193"/>
                <a:gd name="T29" fmla="*/ 70 h 240"/>
                <a:gd name="T30" fmla="*/ 183 w 193"/>
                <a:gd name="T31" fmla="*/ 26 h 240"/>
                <a:gd name="T32" fmla="*/ 167 w 193"/>
                <a:gd name="T33" fmla="*/ 16 h 240"/>
                <a:gd name="T34" fmla="*/ 148 w 193"/>
                <a:gd name="T35" fmla="*/ 9 h 240"/>
                <a:gd name="T36" fmla="*/ 122 w 193"/>
                <a:gd name="T37" fmla="*/ 3 h 240"/>
                <a:gd name="T38" fmla="*/ 100 w 193"/>
                <a:gd name="T39" fmla="*/ 0 h 240"/>
                <a:gd name="T40" fmla="*/ 65 w 193"/>
                <a:gd name="T41" fmla="*/ 6 h 240"/>
                <a:gd name="T42" fmla="*/ 52 w 193"/>
                <a:gd name="T43" fmla="*/ 13 h 240"/>
                <a:gd name="T44" fmla="*/ 39 w 193"/>
                <a:gd name="T45" fmla="*/ 19 h 240"/>
                <a:gd name="T46" fmla="*/ 20 w 193"/>
                <a:gd name="T47" fmla="*/ 45 h 240"/>
                <a:gd name="T48" fmla="*/ 13 w 193"/>
                <a:gd name="T49" fmla="*/ 61 h 240"/>
                <a:gd name="T50" fmla="*/ 13 w 193"/>
                <a:gd name="T51" fmla="*/ 77 h 240"/>
                <a:gd name="T52" fmla="*/ 16 w 193"/>
                <a:gd name="T53" fmla="*/ 99 h 240"/>
                <a:gd name="T54" fmla="*/ 20 w 193"/>
                <a:gd name="T55" fmla="*/ 109 h 240"/>
                <a:gd name="T56" fmla="*/ 26 w 193"/>
                <a:gd name="T57" fmla="*/ 118 h 240"/>
                <a:gd name="T58" fmla="*/ 49 w 193"/>
                <a:gd name="T59" fmla="*/ 131 h 240"/>
                <a:gd name="T60" fmla="*/ 74 w 193"/>
                <a:gd name="T61" fmla="*/ 144 h 240"/>
                <a:gd name="T62" fmla="*/ 100 w 193"/>
                <a:gd name="T63" fmla="*/ 150 h 240"/>
                <a:gd name="T64" fmla="*/ 116 w 193"/>
                <a:gd name="T65" fmla="*/ 157 h 240"/>
                <a:gd name="T66" fmla="*/ 129 w 193"/>
                <a:gd name="T67" fmla="*/ 163 h 240"/>
                <a:gd name="T68" fmla="*/ 132 w 193"/>
                <a:gd name="T69" fmla="*/ 170 h 240"/>
                <a:gd name="T70" fmla="*/ 132 w 193"/>
                <a:gd name="T71" fmla="*/ 176 h 240"/>
                <a:gd name="T72" fmla="*/ 126 w 193"/>
                <a:gd name="T73" fmla="*/ 189 h 240"/>
                <a:gd name="T74" fmla="*/ 103 w 193"/>
                <a:gd name="T75" fmla="*/ 192 h 240"/>
                <a:gd name="T76" fmla="*/ 77 w 193"/>
                <a:gd name="T77" fmla="*/ 189 h 240"/>
                <a:gd name="T78" fmla="*/ 52 w 193"/>
                <a:gd name="T79" fmla="*/ 179 h 240"/>
                <a:gd name="T80" fmla="*/ 36 w 193"/>
                <a:gd name="T81" fmla="*/ 170 h 240"/>
                <a:gd name="T82" fmla="*/ 26 w 193"/>
                <a:gd name="T83" fmla="*/ 163 h 240"/>
                <a:gd name="T84" fmla="*/ 0 w 193"/>
                <a:gd name="T85" fmla="*/ 211 h 240"/>
                <a:gd name="T86" fmla="*/ 23 w 193"/>
                <a:gd name="T87" fmla="*/ 224 h 240"/>
                <a:gd name="T88" fmla="*/ 49 w 193"/>
                <a:gd name="T89" fmla="*/ 234 h 240"/>
                <a:gd name="T90" fmla="*/ 77 w 193"/>
                <a:gd name="T91" fmla="*/ 240 h 240"/>
                <a:gd name="T92" fmla="*/ 103 w 193"/>
                <a:gd name="T93" fmla="*/ 240 h 240"/>
                <a:gd name="T94" fmla="*/ 135 w 193"/>
                <a:gd name="T95" fmla="*/ 237 h 240"/>
                <a:gd name="T96" fmla="*/ 151 w 193"/>
                <a:gd name="T97" fmla="*/ 234 h 240"/>
                <a:gd name="T98" fmla="*/ 164 w 193"/>
                <a:gd name="T99" fmla="*/ 224 h 240"/>
                <a:gd name="T100" fmla="*/ 183 w 193"/>
                <a:gd name="T101" fmla="*/ 202 h 240"/>
                <a:gd name="T102" fmla="*/ 190 w 193"/>
                <a:gd name="T103" fmla="*/ 189 h 240"/>
                <a:gd name="T104" fmla="*/ 193 w 193"/>
                <a:gd name="T105" fmla="*/ 170 h 240"/>
                <a:gd name="T106" fmla="*/ 187 w 193"/>
                <a:gd name="T107" fmla="*/ 14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3" h="240">
                  <a:moveTo>
                    <a:pt x="187" y="141"/>
                  </a:moveTo>
                  <a:lnTo>
                    <a:pt x="187" y="141"/>
                  </a:lnTo>
                  <a:lnTo>
                    <a:pt x="180" y="131"/>
                  </a:lnTo>
                  <a:lnTo>
                    <a:pt x="171" y="122"/>
                  </a:lnTo>
                  <a:lnTo>
                    <a:pt x="171" y="122"/>
                  </a:lnTo>
                  <a:lnTo>
                    <a:pt x="161" y="115"/>
                  </a:lnTo>
                  <a:lnTo>
                    <a:pt x="148" y="109"/>
                  </a:lnTo>
                  <a:lnTo>
                    <a:pt x="148" y="109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81" y="86"/>
                  </a:lnTo>
                  <a:lnTo>
                    <a:pt x="81" y="86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68" y="67"/>
                  </a:lnTo>
                  <a:lnTo>
                    <a:pt x="68" y="67"/>
                  </a:lnTo>
                  <a:lnTo>
                    <a:pt x="71" y="61"/>
                  </a:lnTo>
                  <a:lnTo>
                    <a:pt x="74" y="54"/>
                  </a:lnTo>
                  <a:lnTo>
                    <a:pt x="84" y="51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54" y="67"/>
                  </a:lnTo>
                  <a:lnTo>
                    <a:pt x="154" y="67"/>
                  </a:lnTo>
                  <a:lnTo>
                    <a:pt x="161" y="70"/>
                  </a:lnTo>
                  <a:lnTo>
                    <a:pt x="183" y="26"/>
                  </a:lnTo>
                  <a:lnTo>
                    <a:pt x="183" y="26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48" y="9"/>
                  </a:lnTo>
                  <a:lnTo>
                    <a:pt x="148" y="9"/>
                  </a:lnTo>
                  <a:lnTo>
                    <a:pt x="122" y="3"/>
                  </a:lnTo>
                  <a:lnTo>
                    <a:pt x="122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81" y="3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52" y="13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26" y="32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13" y="61"/>
                  </a:lnTo>
                  <a:lnTo>
                    <a:pt x="13" y="77"/>
                  </a:lnTo>
                  <a:lnTo>
                    <a:pt x="13" y="77"/>
                  </a:lnTo>
                  <a:lnTo>
                    <a:pt x="13" y="90"/>
                  </a:lnTo>
                  <a:lnTo>
                    <a:pt x="16" y="99"/>
                  </a:lnTo>
                  <a:lnTo>
                    <a:pt x="16" y="99"/>
                  </a:lnTo>
                  <a:lnTo>
                    <a:pt x="20" y="109"/>
                  </a:lnTo>
                  <a:lnTo>
                    <a:pt x="26" y="118"/>
                  </a:lnTo>
                  <a:lnTo>
                    <a:pt x="26" y="118"/>
                  </a:lnTo>
                  <a:lnTo>
                    <a:pt x="36" y="125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74" y="144"/>
                  </a:lnTo>
                  <a:lnTo>
                    <a:pt x="74" y="14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16" y="157"/>
                  </a:lnTo>
                  <a:lnTo>
                    <a:pt x="116" y="157"/>
                  </a:lnTo>
                  <a:lnTo>
                    <a:pt x="129" y="163"/>
                  </a:lnTo>
                  <a:lnTo>
                    <a:pt x="129" y="163"/>
                  </a:lnTo>
                  <a:lnTo>
                    <a:pt x="132" y="170"/>
                  </a:lnTo>
                  <a:lnTo>
                    <a:pt x="132" y="176"/>
                  </a:lnTo>
                  <a:lnTo>
                    <a:pt x="132" y="176"/>
                  </a:lnTo>
                  <a:lnTo>
                    <a:pt x="132" y="183"/>
                  </a:lnTo>
                  <a:lnTo>
                    <a:pt x="126" y="189"/>
                  </a:lnTo>
                  <a:lnTo>
                    <a:pt x="116" y="192"/>
                  </a:lnTo>
                  <a:lnTo>
                    <a:pt x="103" y="192"/>
                  </a:lnTo>
                  <a:lnTo>
                    <a:pt x="103" y="192"/>
                  </a:lnTo>
                  <a:lnTo>
                    <a:pt x="77" y="189"/>
                  </a:lnTo>
                  <a:lnTo>
                    <a:pt x="77" y="189"/>
                  </a:lnTo>
                  <a:lnTo>
                    <a:pt x="52" y="179"/>
                  </a:lnTo>
                  <a:lnTo>
                    <a:pt x="52" y="179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26" y="163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23" y="224"/>
                  </a:lnTo>
                  <a:lnTo>
                    <a:pt x="23" y="224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77" y="240"/>
                  </a:lnTo>
                  <a:lnTo>
                    <a:pt x="77" y="240"/>
                  </a:lnTo>
                  <a:lnTo>
                    <a:pt x="103" y="240"/>
                  </a:lnTo>
                  <a:lnTo>
                    <a:pt x="103" y="240"/>
                  </a:lnTo>
                  <a:lnTo>
                    <a:pt x="119" y="240"/>
                  </a:lnTo>
                  <a:lnTo>
                    <a:pt x="135" y="237"/>
                  </a:lnTo>
                  <a:lnTo>
                    <a:pt x="135" y="237"/>
                  </a:lnTo>
                  <a:lnTo>
                    <a:pt x="151" y="23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77" y="215"/>
                  </a:lnTo>
                  <a:lnTo>
                    <a:pt x="183" y="202"/>
                  </a:lnTo>
                  <a:lnTo>
                    <a:pt x="183" y="202"/>
                  </a:lnTo>
                  <a:lnTo>
                    <a:pt x="190" y="189"/>
                  </a:lnTo>
                  <a:lnTo>
                    <a:pt x="193" y="170"/>
                  </a:lnTo>
                  <a:lnTo>
                    <a:pt x="193" y="170"/>
                  </a:lnTo>
                  <a:lnTo>
                    <a:pt x="190" y="154"/>
                  </a:lnTo>
                  <a:lnTo>
                    <a:pt x="187" y="141"/>
                  </a:lnTo>
                  <a:lnTo>
                    <a:pt x="187" y="1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7" name="Freeform 152">
              <a:extLst>
                <a:ext uri="{FF2B5EF4-FFF2-40B4-BE49-F238E27FC236}">
                  <a16:creationId xmlns:a16="http://schemas.microsoft.com/office/drawing/2014/main" id="{24F4E8D5-0F1C-F0F3-EFC2-3D2818708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0" y="2884488"/>
              <a:ext cx="371475" cy="387350"/>
            </a:xfrm>
            <a:custGeom>
              <a:avLst/>
              <a:gdLst>
                <a:gd name="T0" fmla="*/ 196 w 234"/>
                <a:gd name="T1" fmla="*/ 151 h 244"/>
                <a:gd name="T2" fmla="*/ 202 w 234"/>
                <a:gd name="T3" fmla="*/ 106 h 244"/>
                <a:gd name="T4" fmla="*/ 161 w 234"/>
                <a:gd name="T5" fmla="*/ 106 h 244"/>
                <a:gd name="T6" fmla="*/ 157 w 234"/>
                <a:gd name="T7" fmla="*/ 132 h 244"/>
                <a:gd name="T8" fmla="*/ 112 w 234"/>
                <a:gd name="T9" fmla="*/ 113 h 244"/>
                <a:gd name="T10" fmla="*/ 129 w 234"/>
                <a:gd name="T11" fmla="*/ 103 h 244"/>
                <a:gd name="T12" fmla="*/ 138 w 234"/>
                <a:gd name="T13" fmla="*/ 87 h 244"/>
                <a:gd name="T14" fmla="*/ 151 w 234"/>
                <a:gd name="T15" fmla="*/ 55 h 244"/>
                <a:gd name="T16" fmla="*/ 148 w 234"/>
                <a:gd name="T17" fmla="*/ 42 h 244"/>
                <a:gd name="T18" fmla="*/ 145 w 234"/>
                <a:gd name="T19" fmla="*/ 29 h 244"/>
                <a:gd name="T20" fmla="*/ 129 w 234"/>
                <a:gd name="T21" fmla="*/ 13 h 244"/>
                <a:gd name="T22" fmla="*/ 119 w 234"/>
                <a:gd name="T23" fmla="*/ 7 h 244"/>
                <a:gd name="T24" fmla="*/ 109 w 234"/>
                <a:gd name="T25" fmla="*/ 4 h 244"/>
                <a:gd name="T26" fmla="*/ 84 w 234"/>
                <a:gd name="T27" fmla="*/ 0 h 244"/>
                <a:gd name="T28" fmla="*/ 58 w 234"/>
                <a:gd name="T29" fmla="*/ 4 h 244"/>
                <a:gd name="T30" fmla="*/ 45 w 234"/>
                <a:gd name="T31" fmla="*/ 10 h 244"/>
                <a:gd name="T32" fmla="*/ 35 w 234"/>
                <a:gd name="T33" fmla="*/ 16 h 244"/>
                <a:gd name="T34" fmla="*/ 23 w 234"/>
                <a:gd name="T35" fmla="*/ 32 h 244"/>
                <a:gd name="T36" fmla="*/ 16 w 234"/>
                <a:gd name="T37" fmla="*/ 45 h 244"/>
                <a:gd name="T38" fmla="*/ 16 w 234"/>
                <a:gd name="T39" fmla="*/ 58 h 244"/>
                <a:gd name="T40" fmla="*/ 23 w 234"/>
                <a:gd name="T41" fmla="*/ 80 h 244"/>
                <a:gd name="T42" fmla="*/ 39 w 234"/>
                <a:gd name="T43" fmla="*/ 106 h 244"/>
                <a:gd name="T44" fmla="*/ 26 w 234"/>
                <a:gd name="T45" fmla="*/ 119 h 244"/>
                <a:gd name="T46" fmla="*/ 13 w 234"/>
                <a:gd name="T47" fmla="*/ 135 h 244"/>
                <a:gd name="T48" fmla="*/ 3 w 234"/>
                <a:gd name="T49" fmla="*/ 151 h 244"/>
                <a:gd name="T50" fmla="*/ 0 w 234"/>
                <a:gd name="T51" fmla="*/ 170 h 244"/>
                <a:gd name="T52" fmla="*/ 3 w 234"/>
                <a:gd name="T53" fmla="*/ 183 h 244"/>
                <a:gd name="T54" fmla="*/ 7 w 234"/>
                <a:gd name="T55" fmla="*/ 196 h 244"/>
                <a:gd name="T56" fmla="*/ 23 w 234"/>
                <a:gd name="T57" fmla="*/ 221 h 244"/>
                <a:gd name="T58" fmla="*/ 35 w 234"/>
                <a:gd name="T59" fmla="*/ 228 h 244"/>
                <a:gd name="T60" fmla="*/ 48 w 234"/>
                <a:gd name="T61" fmla="*/ 237 h 244"/>
                <a:gd name="T62" fmla="*/ 84 w 234"/>
                <a:gd name="T63" fmla="*/ 244 h 244"/>
                <a:gd name="T64" fmla="*/ 100 w 234"/>
                <a:gd name="T65" fmla="*/ 241 h 244"/>
                <a:gd name="T66" fmla="*/ 116 w 234"/>
                <a:gd name="T67" fmla="*/ 237 h 244"/>
                <a:gd name="T68" fmla="*/ 148 w 234"/>
                <a:gd name="T69" fmla="*/ 221 h 244"/>
                <a:gd name="T70" fmla="*/ 234 w 234"/>
                <a:gd name="T71" fmla="*/ 241 h 244"/>
                <a:gd name="T72" fmla="*/ 183 w 234"/>
                <a:gd name="T73" fmla="*/ 186 h 244"/>
                <a:gd name="T74" fmla="*/ 196 w 234"/>
                <a:gd name="T75" fmla="*/ 151 h 244"/>
                <a:gd name="T76" fmla="*/ 71 w 234"/>
                <a:gd name="T77" fmla="*/ 45 h 244"/>
                <a:gd name="T78" fmla="*/ 77 w 234"/>
                <a:gd name="T79" fmla="*/ 39 h 244"/>
                <a:gd name="T80" fmla="*/ 84 w 234"/>
                <a:gd name="T81" fmla="*/ 39 h 244"/>
                <a:gd name="T82" fmla="*/ 96 w 234"/>
                <a:gd name="T83" fmla="*/ 42 h 244"/>
                <a:gd name="T84" fmla="*/ 100 w 234"/>
                <a:gd name="T85" fmla="*/ 48 h 244"/>
                <a:gd name="T86" fmla="*/ 100 w 234"/>
                <a:gd name="T87" fmla="*/ 55 h 244"/>
                <a:gd name="T88" fmla="*/ 96 w 234"/>
                <a:gd name="T89" fmla="*/ 68 h 244"/>
                <a:gd name="T90" fmla="*/ 80 w 234"/>
                <a:gd name="T91" fmla="*/ 80 h 244"/>
                <a:gd name="T92" fmla="*/ 68 w 234"/>
                <a:gd name="T93" fmla="*/ 68 h 244"/>
                <a:gd name="T94" fmla="*/ 64 w 234"/>
                <a:gd name="T95" fmla="*/ 55 h 244"/>
                <a:gd name="T96" fmla="*/ 68 w 234"/>
                <a:gd name="T97" fmla="*/ 48 h 244"/>
                <a:gd name="T98" fmla="*/ 71 w 234"/>
                <a:gd name="T99" fmla="*/ 45 h 244"/>
                <a:gd name="T100" fmla="*/ 90 w 234"/>
                <a:gd name="T101" fmla="*/ 202 h 244"/>
                <a:gd name="T102" fmla="*/ 74 w 234"/>
                <a:gd name="T103" fmla="*/ 199 h 244"/>
                <a:gd name="T104" fmla="*/ 61 w 234"/>
                <a:gd name="T105" fmla="*/ 189 h 244"/>
                <a:gd name="T106" fmla="*/ 55 w 234"/>
                <a:gd name="T107" fmla="*/ 180 h 244"/>
                <a:gd name="T108" fmla="*/ 51 w 234"/>
                <a:gd name="T109" fmla="*/ 170 h 244"/>
                <a:gd name="T110" fmla="*/ 58 w 234"/>
                <a:gd name="T111" fmla="*/ 154 h 244"/>
                <a:gd name="T112" fmla="*/ 71 w 234"/>
                <a:gd name="T113" fmla="*/ 141 h 244"/>
                <a:gd name="T114" fmla="*/ 119 w 234"/>
                <a:gd name="T115" fmla="*/ 193 h 244"/>
                <a:gd name="T116" fmla="*/ 90 w 234"/>
                <a:gd name="T117" fmla="*/ 20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4" h="244">
                  <a:moveTo>
                    <a:pt x="196" y="151"/>
                  </a:moveTo>
                  <a:lnTo>
                    <a:pt x="196" y="151"/>
                  </a:lnTo>
                  <a:lnTo>
                    <a:pt x="202" y="129"/>
                  </a:lnTo>
                  <a:lnTo>
                    <a:pt x="202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57" y="132"/>
                  </a:lnTo>
                  <a:lnTo>
                    <a:pt x="157" y="132"/>
                  </a:lnTo>
                  <a:lnTo>
                    <a:pt x="151" y="154"/>
                  </a:lnTo>
                  <a:lnTo>
                    <a:pt x="112" y="113"/>
                  </a:lnTo>
                  <a:lnTo>
                    <a:pt x="112" y="113"/>
                  </a:lnTo>
                  <a:lnTo>
                    <a:pt x="129" y="103"/>
                  </a:lnTo>
                  <a:lnTo>
                    <a:pt x="138" y="87"/>
                  </a:lnTo>
                  <a:lnTo>
                    <a:pt x="138" y="87"/>
                  </a:lnTo>
                  <a:lnTo>
                    <a:pt x="148" y="71"/>
                  </a:lnTo>
                  <a:lnTo>
                    <a:pt x="151" y="55"/>
                  </a:lnTo>
                  <a:lnTo>
                    <a:pt x="151" y="55"/>
                  </a:lnTo>
                  <a:lnTo>
                    <a:pt x="148" y="42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8" y="20"/>
                  </a:lnTo>
                  <a:lnTo>
                    <a:pt x="129" y="13"/>
                  </a:lnTo>
                  <a:lnTo>
                    <a:pt x="129" y="13"/>
                  </a:lnTo>
                  <a:lnTo>
                    <a:pt x="119" y="7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45" y="10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29" y="23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6" y="45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71"/>
                  </a:lnTo>
                  <a:lnTo>
                    <a:pt x="23" y="80"/>
                  </a:lnTo>
                  <a:lnTo>
                    <a:pt x="23" y="80"/>
                  </a:lnTo>
                  <a:lnTo>
                    <a:pt x="39" y="106"/>
                  </a:lnTo>
                  <a:lnTo>
                    <a:pt x="39" y="106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3" y="151"/>
                  </a:lnTo>
                  <a:lnTo>
                    <a:pt x="3" y="15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3" y="183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13" y="209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35" y="228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64" y="241"/>
                  </a:lnTo>
                  <a:lnTo>
                    <a:pt x="84" y="244"/>
                  </a:lnTo>
                  <a:lnTo>
                    <a:pt x="84" y="244"/>
                  </a:lnTo>
                  <a:lnTo>
                    <a:pt x="100" y="241"/>
                  </a:lnTo>
                  <a:lnTo>
                    <a:pt x="116" y="237"/>
                  </a:lnTo>
                  <a:lnTo>
                    <a:pt x="116" y="237"/>
                  </a:lnTo>
                  <a:lnTo>
                    <a:pt x="132" y="231"/>
                  </a:lnTo>
                  <a:lnTo>
                    <a:pt x="148" y="221"/>
                  </a:lnTo>
                  <a:lnTo>
                    <a:pt x="164" y="241"/>
                  </a:lnTo>
                  <a:lnTo>
                    <a:pt x="234" y="241"/>
                  </a:lnTo>
                  <a:lnTo>
                    <a:pt x="183" y="186"/>
                  </a:lnTo>
                  <a:lnTo>
                    <a:pt x="183" y="186"/>
                  </a:lnTo>
                  <a:lnTo>
                    <a:pt x="190" y="170"/>
                  </a:lnTo>
                  <a:lnTo>
                    <a:pt x="196" y="151"/>
                  </a:lnTo>
                  <a:lnTo>
                    <a:pt x="196" y="151"/>
                  </a:lnTo>
                  <a:close/>
                  <a:moveTo>
                    <a:pt x="71" y="45"/>
                  </a:moveTo>
                  <a:lnTo>
                    <a:pt x="71" y="45"/>
                  </a:lnTo>
                  <a:lnTo>
                    <a:pt x="77" y="39"/>
                  </a:lnTo>
                  <a:lnTo>
                    <a:pt x="84" y="39"/>
                  </a:lnTo>
                  <a:lnTo>
                    <a:pt x="84" y="39"/>
                  </a:lnTo>
                  <a:lnTo>
                    <a:pt x="90" y="39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100" y="48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100" y="61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8" y="48"/>
                  </a:lnTo>
                  <a:lnTo>
                    <a:pt x="71" y="45"/>
                  </a:lnTo>
                  <a:lnTo>
                    <a:pt x="71" y="45"/>
                  </a:lnTo>
                  <a:close/>
                  <a:moveTo>
                    <a:pt x="90" y="202"/>
                  </a:moveTo>
                  <a:lnTo>
                    <a:pt x="90" y="202"/>
                  </a:lnTo>
                  <a:lnTo>
                    <a:pt x="74" y="199"/>
                  </a:lnTo>
                  <a:lnTo>
                    <a:pt x="74" y="199"/>
                  </a:lnTo>
                  <a:lnTo>
                    <a:pt x="61" y="189"/>
                  </a:lnTo>
                  <a:lnTo>
                    <a:pt x="61" y="189"/>
                  </a:lnTo>
                  <a:lnTo>
                    <a:pt x="55" y="180"/>
                  </a:lnTo>
                  <a:lnTo>
                    <a:pt x="55" y="180"/>
                  </a:lnTo>
                  <a:lnTo>
                    <a:pt x="51" y="170"/>
                  </a:lnTo>
                  <a:lnTo>
                    <a:pt x="51" y="170"/>
                  </a:lnTo>
                  <a:lnTo>
                    <a:pt x="55" y="16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71" y="141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03" y="199"/>
                  </a:lnTo>
                  <a:lnTo>
                    <a:pt x="90" y="202"/>
                  </a:lnTo>
                  <a:lnTo>
                    <a:pt x="9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8" name="Freeform 153">
              <a:extLst>
                <a:ext uri="{FF2B5EF4-FFF2-40B4-BE49-F238E27FC236}">
                  <a16:creationId xmlns:a16="http://schemas.microsoft.com/office/drawing/2014/main" id="{A6396E47-9992-8C71-DCCC-1C1B0231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5" y="2884488"/>
              <a:ext cx="346075" cy="382588"/>
            </a:xfrm>
            <a:custGeom>
              <a:avLst/>
              <a:gdLst>
                <a:gd name="T0" fmla="*/ 164 w 218"/>
                <a:gd name="T1" fmla="*/ 177 h 241"/>
                <a:gd name="T2" fmla="*/ 151 w 218"/>
                <a:gd name="T3" fmla="*/ 186 h 241"/>
                <a:gd name="T4" fmla="*/ 135 w 218"/>
                <a:gd name="T5" fmla="*/ 189 h 241"/>
                <a:gd name="T6" fmla="*/ 119 w 218"/>
                <a:gd name="T7" fmla="*/ 193 h 241"/>
                <a:gd name="T8" fmla="*/ 93 w 218"/>
                <a:gd name="T9" fmla="*/ 186 h 241"/>
                <a:gd name="T10" fmla="*/ 83 w 218"/>
                <a:gd name="T11" fmla="*/ 180 h 241"/>
                <a:gd name="T12" fmla="*/ 74 w 218"/>
                <a:gd name="T13" fmla="*/ 170 h 241"/>
                <a:gd name="T14" fmla="*/ 61 w 218"/>
                <a:gd name="T15" fmla="*/ 148 h 241"/>
                <a:gd name="T16" fmla="*/ 58 w 218"/>
                <a:gd name="T17" fmla="*/ 135 h 241"/>
                <a:gd name="T18" fmla="*/ 58 w 218"/>
                <a:gd name="T19" fmla="*/ 122 h 241"/>
                <a:gd name="T20" fmla="*/ 61 w 218"/>
                <a:gd name="T21" fmla="*/ 96 h 241"/>
                <a:gd name="T22" fmla="*/ 71 w 218"/>
                <a:gd name="T23" fmla="*/ 74 h 241"/>
                <a:gd name="T24" fmla="*/ 80 w 218"/>
                <a:gd name="T25" fmla="*/ 64 h 241"/>
                <a:gd name="T26" fmla="*/ 90 w 218"/>
                <a:gd name="T27" fmla="*/ 55 h 241"/>
                <a:gd name="T28" fmla="*/ 119 w 218"/>
                <a:gd name="T29" fmla="*/ 52 h 241"/>
                <a:gd name="T30" fmla="*/ 135 w 218"/>
                <a:gd name="T31" fmla="*/ 52 h 241"/>
                <a:gd name="T32" fmla="*/ 148 w 218"/>
                <a:gd name="T33" fmla="*/ 58 h 241"/>
                <a:gd name="T34" fmla="*/ 161 w 218"/>
                <a:gd name="T35" fmla="*/ 68 h 241"/>
                <a:gd name="T36" fmla="*/ 173 w 218"/>
                <a:gd name="T37" fmla="*/ 84 h 241"/>
                <a:gd name="T38" fmla="*/ 215 w 218"/>
                <a:gd name="T39" fmla="*/ 52 h 241"/>
                <a:gd name="T40" fmla="*/ 177 w 218"/>
                <a:gd name="T41" fmla="*/ 16 h 241"/>
                <a:gd name="T42" fmla="*/ 164 w 218"/>
                <a:gd name="T43" fmla="*/ 10 h 241"/>
                <a:gd name="T44" fmla="*/ 119 w 218"/>
                <a:gd name="T45" fmla="*/ 0 h 241"/>
                <a:gd name="T46" fmla="*/ 93 w 218"/>
                <a:gd name="T47" fmla="*/ 4 h 241"/>
                <a:gd name="T48" fmla="*/ 71 w 218"/>
                <a:gd name="T49" fmla="*/ 13 h 241"/>
                <a:gd name="T50" fmla="*/ 32 w 218"/>
                <a:gd name="T51" fmla="*/ 39 h 241"/>
                <a:gd name="T52" fmla="*/ 19 w 218"/>
                <a:gd name="T53" fmla="*/ 58 h 241"/>
                <a:gd name="T54" fmla="*/ 10 w 218"/>
                <a:gd name="T55" fmla="*/ 77 h 241"/>
                <a:gd name="T56" fmla="*/ 0 w 218"/>
                <a:gd name="T57" fmla="*/ 119 h 241"/>
                <a:gd name="T58" fmla="*/ 3 w 218"/>
                <a:gd name="T59" fmla="*/ 141 h 241"/>
                <a:gd name="T60" fmla="*/ 10 w 218"/>
                <a:gd name="T61" fmla="*/ 164 h 241"/>
                <a:gd name="T62" fmla="*/ 32 w 218"/>
                <a:gd name="T63" fmla="*/ 202 h 241"/>
                <a:gd name="T64" fmla="*/ 51 w 218"/>
                <a:gd name="T65" fmla="*/ 218 h 241"/>
                <a:gd name="T66" fmla="*/ 71 w 218"/>
                <a:gd name="T67" fmla="*/ 231 h 241"/>
                <a:gd name="T68" fmla="*/ 119 w 218"/>
                <a:gd name="T69" fmla="*/ 241 h 241"/>
                <a:gd name="T70" fmla="*/ 148 w 218"/>
                <a:gd name="T71" fmla="*/ 237 h 241"/>
                <a:gd name="T72" fmla="*/ 177 w 218"/>
                <a:gd name="T73" fmla="*/ 228 h 241"/>
                <a:gd name="T74" fmla="*/ 189 w 218"/>
                <a:gd name="T75" fmla="*/ 218 h 241"/>
                <a:gd name="T76" fmla="*/ 202 w 218"/>
                <a:gd name="T77" fmla="*/ 209 h 241"/>
                <a:gd name="T78" fmla="*/ 218 w 218"/>
                <a:gd name="T79" fmla="*/ 186 h 241"/>
                <a:gd name="T80" fmla="*/ 173 w 218"/>
                <a:gd name="T81" fmla="*/ 161 h 241"/>
                <a:gd name="T82" fmla="*/ 164 w 218"/>
                <a:gd name="T83" fmla="*/ 17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8" h="241">
                  <a:moveTo>
                    <a:pt x="164" y="177"/>
                  </a:moveTo>
                  <a:lnTo>
                    <a:pt x="164" y="17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35" y="189"/>
                  </a:lnTo>
                  <a:lnTo>
                    <a:pt x="135" y="189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06" y="19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83" y="180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67" y="161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8" y="135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61" y="96"/>
                  </a:lnTo>
                  <a:lnTo>
                    <a:pt x="61" y="96"/>
                  </a:lnTo>
                  <a:lnTo>
                    <a:pt x="64" y="8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80" y="64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103" y="52"/>
                  </a:lnTo>
                  <a:lnTo>
                    <a:pt x="119" y="52"/>
                  </a:lnTo>
                  <a:lnTo>
                    <a:pt x="119" y="52"/>
                  </a:lnTo>
                  <a:lnTo>
                    <a:pt x="135" y="52"/>
                  </a:lnTo>
                  <a:lnTo>
                    <a:pt x="135" y="52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61" y="68"/>
                  </a:lnTo>
                  <a:lnTo>
                    <a:pt x="161" y="68"/>
                  </a:lnTo>
                  <a:lnTo>
                    <a:pt x="173" y="84"/>
                  </a:lnTo>
                  <a:lnTo>
                    <a:pt x="215" y="52"/>
                  </a:lnTo>
                  <a:lnTo>
                    <a:pt x="215" y="52"/>
                  </a:lnTo>
                  <a:lnTo>
                    <a:pt x="199" y="32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1" y="4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93" y="4"/>
                  </a:lnTo>
                  <a:lnTo>
                    <a:pt x="71" y="13"/>
                  </a:lnTo>
                  <a:lnTo>
                    <a:pt x="71" y="13"/>
                  </a:lnTo>
                  <a:lnTo>
                    <a:pt x="48" y="23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19" y="58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3" y="96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141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9" y="183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51" y="218"/>
                  </a:lnTo>
                  <a:lnTo>
                    <a:pt x="71" y="231"/>
                  </a:lnTo>
                  <a:lnTo>
                    <a:pt x="71" y="231"/>
                  </a:lnTo>
                  <a:lnTo>
                    <a:pt x="93" y="237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48" y="237"/>
                  </a:lnTo>
                  <a:lnTo>
                    <a:pt x="148" y="237"/>
                  </a:lnTo>
                  <a:lnTo>
                    <a:pt x="177" y="228"/>
                  </a:lnTo>
                  <a:lnTo>
                    <a:pt x="177" y="228"/>
                  </a:lnTo>
                  <a:lnTo>
                    <a:pt x="189" y="218"/>
                  </a:lnTo>
                  <a:lnTo>
                    <a:pt x="202" y="209"/>
                  </a:lnTo>
                  <a:lnTo>
                    <a:pt x="202" y="209"/>
                  </a:lnTo>
                  <a:lnTo>
                    <a:pt x="212" y="199"/>
                  </a:lnTo>
                  <a:lnTo>
                    <a:pt x="218" y="186"/>
                  </a:lnTo>
                  <a:lnTo>
                    <a:pt x="173" y="161"/>
                  </a:lnTo>
                  <a:lnTo>
                    <a:pt x="173" y="161"/>
                  </a:lnTo>
                  <a:lnTo>
                    <a:pt x="164" y="177"/>
                  </a:lnTo>
                  <a:lnTo>
                    <a:pt x="164" y="1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29" name="Freeform 154">
              <a:extLst>
                <a:ext uri="{FF2B5EF4-FFF2-40B4-BE49-F238E27FC236}">
                  <a16:creationId xmlns:a16="http://schemas.microsoft.com/office/drawing/2014/main" id="{DA66471D-200B-A8E7-F572-18D9D157B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6275" y="2884488"/>
              <a:ext cx="377825" cy="382588"/>
            </a:xfrm>
            <a:custGeom>
              <a:avLst/>
              <a:gdLst>
                <a:gd name="T0" fmla="*/ 205 w 238"/>
                <a:gd name="T1" fmla="*/ 39 h 241"/>
                <a:gd name="T2" fmla="*/ 167 w 238"/>
                <a:gd name="T3" fmla="*/ 13 h 241"/>
                <a:gd name="T4" fmla="*/ 144 w 238"/>
                <a:gd name="T5" fmla="*/ 4 h 241"/>
                <a:gd name="T6" fmla="*/ 119 w 238"/>
                <a:gd name="T7" fmla="*/ 0 h 241"/>
                <a:gd name="T8" fmla="*/ 71 w 238"/>
                <a:gd name="T9" fmla="*/ 10 h 241"/>
                <a:gd name="T10" fmla="*/ 51 w 238"/>
                <a:gd name="T11" fmla="*/ 23 h 241"/>
                <a:gd name="T12" fmla="*/ 35 w 238"/>
                <a:gd name="T13" fmla="*/ 39 h 241"/>
                <a:gd name="T14" fmla="*/ 10 w 238"/>
                <a:gd name="T15" fmla="*/ 77 h 241"/>
                <a:gd name="T16" fmla="*/ 3 w 238"/>
                <a:gd name="T17" fmla="*/ 96 h 241"/>
                <a:gd name="T18" fmla="*/ 0 w 238"/>
                <a:gd name="T19" fmla="*/ 122 h 241"/>
                <a:gd name="T20" fmla="*/ 10 w 238"/>
                <a:gd name="T21" fmla="*/ 164 h 241"/>
                <a:gd name="T22" fmla="*/ 19 w 238"/>
                <a:gd name="T23" fmla="*/ 186 h 241"/>
                <a:gd name="T24" fmla="*/ 32 w 238"/>
                <a:gd name="T25" fmla="*/ 205 h 241"/>
                <a:gd name="T26" fmla="*/ 71 w 238"/>
                <a:gd name="T27" fmla="*/ 231 h 241"/>
                <a:gd name="T28" fmla="*/ 93 w 238"/>
                <a:gd name="T29" fmla="*/ 237 h 241"/>
                <a:gd name="T30" fmla="*/ 119 w 238"/>
                <a:gd name="T31" fmla="*/ 241 h 241"/>
                <a:gd name="T32" fmla="*/ 167 w 238"/>
                <a:gd name="T33" fmla="*/ 231 h 241"/>
                <a:gd name="T34" fmla="*/ 186 w 238"/>
                <a:gd name="T35" fmla="*/ 218 h 241"/>
                <a:gd name="T36" fmla="*/ 202 w 238"/>
                <a:gd name="T37" fmla="*/ 205 h 241"/>
                <a:gd name="T38" fmla="*/ 228 w 238"/>
                <a:gd name="T39" fmla="*/ 167 h 241"/>
                <a:gd name="T40" fmla="*/ 234 w 238"/>
                <a:gd name="T41" fmla="*/ 145 h 241"/>
                <a:gd name="T42" fmla="*/ 238 w 238"/>
                <a:gd name="T43" fmla="*/ 122 h 241"/>
                <a:gd name="T44" fmla="*/ 228 w 238"/>
                <a:gd name="T45" fmla="*/ 77 h 241"/>
                <a:gd name="T46" fmla="*/ 218 w 238"/>
                <a:gd name="T47" fmla="*/ 58 h 241"/>
                <a:gd name="T48" fmla="*/ 205 w 238"/>
                <a:gd name="T49" fmla="*/ 39 h 241"/>
                <a:gd name="T50" fmla="*/ 177 w 238"/>
                <a:gd name="T51" fmla="*/ 148 h 241"/>
                <a:gd name="T52" fmla="*/ 164 w 238"/>
                <a:gd name="T53" fmla="*/ 170 h 241"/>
                <a:gd name="T54" fmla="*/ 157 w 238"/>
                <a:gd name="T55" fmla="*/ 180 h 241"/>
                <a:gd name="T56" fmla="*/ 144 w 238"/>
                <a:gd name="T57" fmla="*/ 186 h 241"/>
                <a:gd name="T58" fmla="*/ 119 w 238"/>
                <a:gd name="T59" fmla="*/ 193 h 241"/>
                <a:gd name="T60" fmla="*/ 103 w 238"/>
                <a:gd name="T61" fmla="*/ 193 h 241"/>
                <a:gd name="T62" fmla="*/ 93 w 238"/>
                <a:gd name="T63" fmla="*/ 186 h 241"/>
                <a:gd name="T64" fmla="*/ 71 w 238"/>
                <a:gd name="T65" fmla="*/ 170 h 241"/>
                <a:gd name="T66" fmla="*/ 64 w 238"/>
                <a:gd name="T67" fmla="*/ 161 h 241"/>
                <a:gd name="T68" fmla="*/ 61 w 238"/>
                <a:gd name="T69" fmla="*/ 148 h 241"/>
                <a:gd name="T70" fmla="*/ 55 w 238"/>
                <a:gd name="T71" fmla="*/ 122 h 241"/>
                <a:gd name="T72" fmla="*/ 58 w 238"/>
                <a:gd name="T73" fmla="*/ 109 h 241"/>
                <a:gd name="T74" fmla="*/ 61 w 238"/>
                <a:gd name="T75" fmla="*/ 96 h 241"/>
                <a:gd name="T76" fmla="*/ 71 w 238"/>
                <a:gd name="T77" fmla="*/ 71 h 241"/>
                <a:gd name="T78" fmla="*/ 80 w 238"/>
                <a:gd name="T79" fmla="*/ 64 h 241"/>
                <a:gd name="T80" fmla="*/ 90 w 238"/>
                <a:gd name="T81" fmla="*/ 55 h 241"/>
                <a:gd name="T82" fmla="*/ 119 w 238"/>
                <a:gd name="T83" fmla="*/ 52 h 241"/>
                <a:gd name="T84" fmla="*/ 132 w 238"/>
                <a:gd name="T85" fmla="*/ 52 h 241"/>
                <a:gd name="T86" fmla="*/ 144 w 238"/>
                <a:gd name="T87" fmla="*/ 55 h 241"/>
                <a:gd name="T88" fmla="*/ 164 w 238"/>
                <a:gd name="T89" fmla="*/ 71 h 241"/>
                <a:gd name="T90" fmla="*/ 170 w 238"/>
                <a:gd name="T91" fmla="*/ 84 h 241"/>
                <a:gd name="T92" fmla="*/ 177 w 238"/>
                <a:gd name="T93" fmla="*/ 93 h 241"/>
                <a:gd name="T94" fmla="*/ 180 w 238"/>
                <a:gd name="T95" fmla="*/ 122 h 241"/>
                <a:gd name="T96" fmla="*/ 180 w 238"/>
                <a:gd name="T97" fmla="*/ 135 h 241"/>
                <a:gd name="T98" fmla="*/ 177 w 238"/>
                <a:gd name="T99" fmla="*/ 14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8" h="241">
                  <a:moveTo>
                    <a:pt x="205" y="39"/>
                  </a:moveTo>
                  <a:lnTo>
                    <a:pt x="205" y="39"/>
                  </a:lnTo>
                  <a:lnTo>
                    <a:pt x="186" y="23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44" y="4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93" y="4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51" y="23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19" y="55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3" y="9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3" y="145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9" y="186"/>
                  </a:lnTo>
                  <a:lnTo>
                    <a:pt x="32" y="205"/>
                  </a:lnTo>
                  <a:lnTo>
                    <a:pt x="32" y="205"/>
                  </a:lnTo>
                  <a:lnTo>
                    <a:pt x="48" y="218"/>
                  </a:lnTo>
                  <a:lnTo>
                    <a:pt x="71" y="231"/>
                  </a:lnTo>
                  <a:lnTo>
                    <a:pt x="71" y="231"/>
                  </a:lnTo>
                  <a:lnTo>
                    <a:pt x="93" y="237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41" y="237"/>
                  </a:lnTo>
                  <a:lnTo>
                    <a:pt x="167" y="231"/>
                  </a:lnTo>
                  <a:lnTo>
                    <a:pt x="167" y="231"/>
                  </a:lnTo>
                  <a:lnTo>
                    <a:pt x="186" y="218"/>
                  </a:lnTo>
                  <a:lnTo>
                    <a:pt x="202" y="205"/>
                  </a:lnTo>
                  <a:lnTo>
                    <a:pt x="202" y="205"/>
                  </a:lnTo>
                  <a:lnTo>
                    <a:pt x="218" y="186"/>
                  </a:lnTo>
                  <a:lnTo>
                    <a:pt x="228" y="167"/>
                  </a:lnTo>
                  <a:lnTo>
                    <a:pt x="228" y="167"/>
                  </a:lnTo>
                  <a:lnTo>
                    <a:pt x="234" y="145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00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18" y="58"/>
                  </a:lnTo>
                  <a:lnTo>
                    <a:pt x="205" y="39"/>
                  </a:lnTo>
                  <a:lnTo>
                    <a:pt x="205" y="39"/>
                  </a:lnTo>
                  <a:close/>
                  <a:moveTo>
                    <a:pt x="177" y="148"/>
                  </a:moveTo>
                  <a:lnTo>
                    <a:pt x="177" y="148"/>
                  </a:lnTo>
                  <a:lnTo>
                    <a:pt x="170" y="161"/>
                  </a:lnTo>
                  <a:lnTo>
                    <a:pt x="164" y="170"/>
                  </a:lnTo>
                  <a:lnTo>
                    <a:pt x="164" y="170"/>
                  </a:lnTo>
                  <a:lnTo>
                    <a:pt x="157" y="180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32" y="193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03" y="19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80" y="18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64" y="161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8" y="135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8" y="109"/>
                  </a:lnTo>
                  <a:lnTo>
                    <a:pt x="61" y="96"/>
                  </a:lnTo>
                  <a:lnTo>
                    <a:pt x="61" y="96"/>
                  </a:lnTo>
                  <a:lnTo>
                    <a:pt x="64" y="84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80" y="64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103" y="52"/>
                  </a:lnTo>
                  <a:lnTo>
                    <a:pt x="119" y="52"/>
                  </a:lnTo>
                  <a:lnTo>
                    <a:pt x="119" y="52"/>
                  </a:lnTo>
                  <a:lnTo>
                    <a:pt x="132" y="52"/>
                  </a:lnTo>
                  <a:lnTo>
                    <a:pt x="144" y="55"/>
                  </a:lnTo>
                  <a:lnTo>
                    <a:pt x="144" y="55"/>
                  </a:lnTo>
                  <a:lnTo>
                    <a:pt x="154" y="61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70" y="84"/>
                  </a:lnTo>
                  <a:lnTo>
                    <a:pt x="177" y="93"/>
                  </a:lnTo>
                  <a:lnTo>
                    <a:pt x="177" y="93"/>
                  </a:lnTo>
                  <a:lnTo>
                    <a:pt x="180" y="106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80" y="135"/>
                  </a:lnTo>
                  <a:lnTo>
                    <a:pt x="177" y="148"/>
                  </a:lnTo>
                  <a:lnTo>
                    <a:pt x="177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0" name="Freeform 155">
              <a:extLst>
                <a:ext uri="{FF2B5EF4-FFF2-40B4-BE49-F238E27FC236}">
                  <a16:creationId xmlns:a16="http://schemas.microsoft.com/office/drawing/2014/main" id="{C27BC9EC-12B8-32C7-498B-0AB6C4248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550" y="2890838"/>
              <a:ext cx="331788" cy="376238"/>
            </a:xfrm>
            <a:custGeom>
              <a:avLst/>
              <a:gdLst>
                <a:gd name="T0" fmla="*/ 155 w 209"/>
                <a:gd name="T1" fmla="*/ 137 h 237"/>
                <a:gd name="T2" fmla="*/ 45 w 209"/>
                <a:gd name="T3" fmla="*/ 0 h 237"/>
                <a:gd name="T4" fmla="*/ 0 w 209"/>
                <a:gd name="T5" fmla="*/ 0 h 237"/>
                <a:gd name="T6" fmla="*/ 0 w 209"/>
                <a:gd name="T7" fmla="*/ 237 h 237"/>
                <a:gd name="T8" fmla="*/ 55 w 209"/>
                <a:gd name="T9" fmla="*/ 237 h 237"/>
                <a:gd name="T10" fmla="*/ 55 w 209"/>
                <a:gd name="T11" fmla="*/ 99 h 237"/>
                <a:gd name="T12" fmla="*/ 164 w 209"/>
                <a:gd name="T13" fmla="*/ 237 h 237"/>
                <a:gd name="T14" fmla="*/ 209 w 209"/>
                <a:gd name="T15" fmla="*/ 237 h 237"/>
                <a:gd name="T16" fmla="*/ 209 w 209"/>
                <a:gd name="T17" fmla="*/ 0 h 237"/>
                <a:gd name="T18" fmla="*/ 155 w 209"/>
                <a:gd name="T19" fmla="*/ 0 h 237"/>
                <a:gd name="T20" fmla="*/ 155 w 209"/>
                <a:gd name="T21" fmla="*/ 1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37">
                  <a:moveTo>
                    <a:pt x="155" y="137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5" y="237"/>
                  </a:lnTo>
                  <a:lnTo>
                    <a:pt x="55" y="99"/>
                  </a:lnTo>
                  <a:lnTo>
                    <a:pt x="164" y="237"/>
                  </a:lnTo>
                  <a:lnTo>
                    <a:pt x="209" y="237"/>
                  </a:lnTo>
                  <a:lnTo>
                    <a:pt x="209" y="0"/>
                  </a:lnTo>
                  <a:lnTo>
                    <a:pt x="155" y="0"/>
                  </a:lnTo>
                  <a:lnTo>
                    <a:pt x="155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1" name="Freeform 156">
              <a:extLst>
                <a:ext uri="{FF2B5EF4-FFF2-40B4-BE49-F238E27FC236}">
                  <a16:creationId xmlns:a16="http://schemas.microsoft.com/office/drawing/2014/main" id="{484DB5E2-713B-3F79-AF1B-952FE18C1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75" y="2884488"/>
              <a:ext cx="301625" cy="382588"/>
            </a:xfrm>
            <a:custGeom>
              <a:avLst/>
              <a:gdLst>
                <a:gd name="T0" fmla="*/ 170 w 190"/>
                <a:gd name="T1" fmla="*/ 122 h 241"/>
                <a:gd name="T2" fmla="*/ 148 w 190"/>
                <a:gd name="T3" fmla="*/ 109 h 241"/>
                <a:gd name="T4" fmla="*/ 116 w 190"/>
                <a:gd name="T5" fmla="*/ 96 h 241"/>
                <a:gd name="T6" fmla="*/ 96 w 190"/>
                <a:gd name="T7" fmla="*/ 93 h 241"/>
                <a:gd name="T8" fmla="*/ 80 w 190"/>
                <a:gd name="T9" fmla="*/ 87 h 241"/>
                <a:gd name="T10" fmla="*/ 71 w 190"/>
                <a:gd name="T11" fmla="*/ 80 h 241"/>
                <a:gd name="T12" fmla="*/ 68 w 190"/>
                <a:gd name="T13" fmla="*/ 68 h 241"/>
                <a:gd name="T14" fmla="*/ 68 w 190"/>
                <a:gd name="T15" fmla="*/ 61 h 241"/>
                <a:gd name="T16" fmla="*/ 84 w 190"/>
                <a:gd name="T17" fmla="*/ 52 h 241"/>
                <a:gd name="T18" fmla="*/ 96 w 190"/>
                <a:gd name="T19" fmla="*/ 48 h 241"/>
                <a:gd name="T20" fmla="*/ 119 w 190"/>
                <a:gd name="T21" fmla="*/ 52 h 241"/>
                <a:gd name="T22" fmla="*/ 138 w 190"/>
                <a:gd name="T23" fmla="*/ 58 h 241"/>
                <a:gd name="T24" fmla="*/ 151 w 190"/>
                <a:gd name="T25" fmla="*/ 68 h 241"/>
                <a:gd name="T26" fmla="*/ 183 w 190"/>
                <a:gd name="T27" fmla="*/ 26 h 241"/>
                <a:gd name="T28" fmla="*/ 167 w 190"/>
                <a:gd name="T29" fmla="*/ 16 h 241"/>
                <a:gd name="T30" fmla="*/ 145 w 190"/>
                <a:gd name="T31" fmla="*/ 10 h 241"/>
                <a:gd name="T32" fmla="*/ 122 w 190"/>
                <a:gd name="T33" fmla="*/ 4 h 241"/>
                <a:gd name="T34" fmla="*/ 100 w 190"/>
                <a:gd name="T35" fmla="*/ 0 h 241"/>
                <a:gd name="T36" fmla="*/ 80 w 190"/>
                <a:gd name="T37" fmla="*/ 4 h 241"/>
                <a:gd name="T38" fmla="*/ 64 w 190"/>
                <a:gd name="T39" fmla="*/ 7 h 241"/>
                <a:gd name="T40" fmla="*/ 35 w 190"/>
                <a:gd name="T41" fmla="*/ 20 h 241"/>
                <a:gd name="T42" fmla="*/ 26 w 190"/>
                <a:gd name="T43" fmla="*/ 32 h 241"/>
                <a:gd name="T44" fmla="*/ 16 w 190"/>
                <a:gd name="T45" fmla="*/ 45 h 241"/>
                <a:gd name="T46" fmla="*/ 10 w 190"/>
                <a:gd name="T47" fmla="*/ 77 h 241"/>
                <a:gd name="T48" fmla="*/ 13 w 190"/>
                <a:gd name="T49" fmla="*/ 90 h 241"/>
                <a:gd name="T50" fmla="*/ 13 w 190"/>
                <a:gd name="T51" fmla="*/ 100 h 241"/>
                <a:gd name="T52" fmla="*/ 26 w 190"/>
                <a:gd name="T53" fmla="*/ 119 h 241"/>
                <a:gd name="T54" fmla="*/ 35 w 190"/>
                <a:gd name="T55" fmla="*/ 125 h 241"/>
                <a:gd name="T56" fmla="*/ 45 w 190"/>
                <a:gd name="T57" fmla="*/ 132 h 241"/>
                <a:gd name="T58" fmla="*/ 74 w 190"/>
                <a:gd name="T59" fmla="*/ 145 h 241"/>
                <a:gd name="T60" fmla="*/ 96 w 190"/>
                <a:gd name="T61" fmla="*/ 151 h 241"/>
                <a:gd name="T62" fmla="*/ 116 w 190"/>
                <a:gd name="T63" fmla="*/ 157 h 241"/>
                <a:gd name="T64" fmla="*/ 129 w 190"/>
                <a:gd name="T65" fmla="*/ 164 h 241"/>
                <a:gd name="T66" fmla="*/ 132 w 190"/>
                <a:gd name="T67" fmla="*/ 177 h 241"/>
                <a:gd name="T68" fmla="*/ 129 w 190"/>
                <a:gd name="T69" fmla="*/ 183 h 241"/>
                <a:gd name="T70" fmla="*/ 116 w 190"/>
                <a:gd name="T71" fmla="*/ 193 h 241"/>
                <a:gd name="T72" fmla="*/ 103 w 190"/>
                <a:gd name="T73" fmla="*/ 193 h 241"/>
                <a:gd name="T74" fmla="*/ 77 w 190"/>
                <a:gd name="T75" fmla="*/ 189 h 241"/>
                <a:gd name="T76" fmla="*/ 51 w 190"/>
                <a:gd name="T77" fmla="*/ 180 h 241"/>
                <a:gd name="T78" fmla="*/ 32 w 190"/>
                <a:gd name="T79" fmla="*/ 170 h 241"/>
                <a:gd name="T80" fmla="*/ 0 w 190"/>
                <a:gd name="T81" fmla="*/ 212 h 241"/>
                <a:gd name="T82" fmla="*/ 23 w 190"/>
                <a:gd name="T83" fmla="*/ 225 h 241"/>
                <a:gd name="T84" fmla="*/ 48 w 190"/>
                <a:gd name="T85" fmla="*/ 234 h 241"/>
                <a:gd name="T86" fmla="*/ 74 w 190"/>
                <a:gd name="T87" fmla="*/ 241 h 241"/>
                <a:gd name="T88" fmla="*/ 103 w 190"/>
                <a:gd name="T89" fmla="*/ 241 h 241"/>
                <a:gd name="T90" fmla="*/ 119 w 190"/>
                <a:gd name="T91" fmla="*/ 241 h 241"/>
                <a:gd name="T92" fmla="*/ 135 w 190"/>
                <a:gd name="T93" fmla="*/ 237 h 241"/>
                <a:gd name="T94" fmla="*/ 164 w 190"/>
                <a:gd name="T95" fmla="*/ 225 h 241"/>
                <a:gd name="T96" fmla="*/ 173 w 190"/>
                <a:gd name="T97" fmla="*/ 215 h 241"/>
                <a:gd name="T98" fmla="*/ 183 w 190"/>
                <a:gd name="T99" fmla="*/ 202 h 241"/>
                <a:gd name="T100" fmla="*/ 190 w 190"/>
                <a:gd name="T101" fmla="*/ 170 h 241"/>
                <a:gd name="T102" fmla="*/ 190 w 190"/>
                <a:gd name="T103" fmla="*/ 154 h 241"/>
                <a:gd name="T104" fmla="*/ 186 w 190"/>
                <a:gd name="T105" fmla="*/ 141 h 241"/>
                <a:gd name="T106" fmla="*/ 170 w 190"/>
                <a:gd name="T107" fmla="*/ 1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241">
                  <a:moveTo>
                    <a:pt x="170" y="122"/>
                  </a:moveTo>
                  <a:lnTo>
                    <a:pt x="170" y="122"/>
                  </a:lnTo>
                  <a:lnTo>
                    <a:pt x="161" y="116"/>
                  </a:lnTo>
                  <a:lnTo>
                    <a:pt x="148" y="109"/>
                  </a:lnTo>
                  <a:lnTo>
                    <a:pt x="148" y="109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96" y="93"/>
                  </a:lnTo>
                  <a:lnTo>
                    <a:pt x="96" y="93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1"/>
                  </a:lnTo>
                  <a:lnTo>
                    <a:pt x="74" y="55"/>
                  </a:lnTo>
                  <a:lnTo>
                    <a:pt x="84" y="52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19" y="52"/>
                  </a:lnTo>
                  <a:lnTo>
                    <a:pt x="119" y="52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51" y="68"/>
                  </a:lnTo>
                  <a:lnTo>
                    <a:pt x="151" y="68"/>
                  </a:lnTo>
                  <a:lnTo>
                    <a:pt x="161" y="71"/>
                  </a:lnTo>
                  <a:lnTo>
                    <a:pt x="183" y="26"/>
                  </a:lnTo>
                  <a:lnTo>
                    <a:pt x="183" y="26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45" y="10"/>
                  </a:lnTo>
                  <a:lnTo>
                    <a:pt x="145" y="1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80" y="4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48" y="13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26" y="32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3" y="61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3" y="90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9" y="109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35" y="125"/>
                  </a:lnTo>
                  <a:lnTo>
                    <a:pt x="45" y="132"/>
                  </a:lnTo>
                  <a:lnTo>
                    <a:pt x="45" y="132"/>
                  </a:lnTo>
                  <a:lnTo>
                    <a:pt x="74" y="145"/>
                  </a:lnTo>
                  <a:lnTo>
                    <a:pt x="74" y="145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116" y="157"/>
                  </a:lnTo>
                  <a:lnTo>
                    <a:pt x="116" y="157"/>
                  </a:lnTo>
                  <a:lnTo>
                    <a:pt x="129" y="164"/>
                  </a:lnTo>
                  <a:lnTo>
                    <a:pt x="129" y="164"/>
                  </a:lnTo>
                  <a:lnTo>
                    <a:pt x="132" y="170"/>
                  </a:lnTo>
                  <a:lnTo>
                    <a:pt x="132" y="177"/>
                  </a:lnTo>
                  <a:lnTo>
                    <a:pt x="132" y="177"/>
                  </a:lnTo>
                  <a:lnTo>
                    <a:pt x="129" y="183"/>
                  </a:lnTo>
                  <a:lnTo>
                    <a:pt x="125" y="189"/>
                  </a:lnTo>
                  <a:lnTo>
                    <a:pt x="116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77" y="189"/>
                  </a:lnTo>
                  <a:lnTo>
                    <a:pt x="77" y="189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6" y="16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3" y="225"/>
                  </a:lnTo>
                  <a:lnTo>
                    <a:pt x="23" y="225"/>
                  </a:lnTo>
                  <a:lnTo>
                    <a:pt x="48" y="234"/>
                  </a:lnTo>
                  <a:lnTo>
                    <a:pt x="48" y="23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103" y="241"/>
                  </a:lnTo>
                  <a:lnTo>
                    <a:pt x="103" y="241"/>
                  </a:lnTo>
                  <a:lnTo>
                    <a:pt x="119" y="241"/>
                  </a:lnTo>
                  <a:lnTo>
                    <a:pt x="135" y="237"/>
                  </a:lnTo>
                  <a:lnTo>
                    <a:pt x="135" y="237"/>
                  </a:lnTo>
                  <a:lnTo>
                    <a:pt x="151" y="234"/>
                  </a:lnTo>
                  <a:lnTo>
                    <a:pt x="164" y="225"/>
                  </a:lnTo>
                  <a:lnTo>
                    <a:pt x="164" y="225"/>
                  </a:lnTo>
                  <a:lnTo>
                    <a:pt x="173" y="215"/>
                  </a:lnTo>
                  <a:lnTo>
                    <a:pt x="183" y="202"/>
                  </a:lnTo>
                  <a:lnTo>
                    <a:pt x="183" y="202"/>
                  </a:lnTo>
                  <a:lnTo>
                    <a:pt x="190" y="189"/>
                  </a:lnTo>
                  <a:lnTo>
                    <a:pt x="190" y="170"/>
                  </a:lnTo>
                  <a:lnTo>
                    <a:pt x="190" y="170"/>
                  </a:lnTo>
                  <a:lnTo>
                    <a:pt x="190" y="154"/>
                  </a:lnTo>
                  <a:lnTo>
                    <a:pt x="186" y="141"/>
                  </a:lnTo>
                  <a:lnTo>
                    <a:pt x="186" y="141"/>
                  </a:lnTo>
                  <a:lnTo>
                    <a:pt x="180" y="132"/>
                  </a:lnTo>
                  <a:lnTo>
                    <a:pt x="170" y="122"/>
                  </a:lnTo>
                  <a:lnTo>
                    <a:pt x="170" y="1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2" name="Freeform 157">
              <a:extLst>
                <a:ext uri="{FF2B5EF4-FFF2-40B4-BE49-F238E27FC236}">
                  <a16:creationId xmlns:a16="http://schemas.microsoft.com/office/drawing/2014/main" id="{F8D5303D-D4C5-7184-9930-ECD30B86C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450" y="2890838"/>
              <a:ext cx="336550" cy="376238"/>
            </a:xfrm>
            <a:custGeom>
              <a:avLst/>
              <a:gdLst>
                <a:gd name="T0" fmla="*/ 158 w 212"/>
                <a:gd name="T1" fmla="*/ 118 h 237"/>
                <a:gd name="T2" fmla="*/ 158 w 212"/>
                <a:gd name="T3" fmla="*/ 118 h 237"/>
                <a:gd name="T4" fmla="*/ 155 w 212"/>
                <a:gd name="T5" fmla="*/ 144 h 237"/>
                <a:gd name="T6" fmla="*/ 155 w 212"/>
                <a:gd name="T7" fmla="*/ 144 h 237"/>
                <a:gd name="T8" fmla="*/ 151 w 212"/>
                <a:gd name="T9" fmla="*/ 157 h 237"/>
                <a:gd name="T10" fmla="*/ 145 w 212"/>
                <a:gd name="T11" fmla="*/ 166 h 237"/>
                <a:gd name="T12" fmla="*/ 145 w 212"/>
                <a:gd name="T13" fmla="*/ 166 h 237"/>
                <a:gd name="T14" fmla="*/ 139 w 212"/>
                <a:gd name="T15" fmla="*/ 176 h 237"/>
                <a:gd name="T16" fmla="*/ 129 w 212"/>
                <a:gd name="T17" fmla="*/ 182 h 237"/>
                <a:gd name="T18" fmla="*/ 129 w 212"/>
                <a:gd name="T19" fmla="*/ 182 h 237"/>
                <a:gd name="T20" fmla="*/ 119 w 212"/>
                <a:gd name="T21" fmla="*/ 189 h 237"/>
                <a:gd name="T22" fmla="*/ 106 w 212"/>
                <a:gd name="T23" fmla="*/ 189 h 237"/>
                <a:gd name="T24" fmla="*/ 106 w 212"/>
                <a:gd name="T25" fmla="*/ 189 h 237"/>
                <a:gd name="T26" fmla="*/ 94 w 212"/>
                <a:gd name="T27" fmla="*/ 189 h 237"/>
                <a:gd name="T28" fmla="*/ 84 w 212"/>
                <a:gd name="T29" fmla="*/ 182 h 237"/>
                <a:gd name="T30" fmla="*/ 84 w 212"/>
                <a:gd name="T31" fmla="*/ 182 h 237"/>
                <a:gd name="T32" fmla="*/ 74 w 212"/>
                <a:gd name="T33" fmla="*/ 176 h 237"/>
                <a:gd name="T34" fmla="*/ 68 w 212"/>
                <a:gd name="T35" fmla="*/ 166 h 237"/>
                <a:gd name="T36" fmla="*/ 68 w 212"/>
                <a:gd name="T37" fmla="*/ 166 h 237"/>
                <a:gd name="T38" fmla="*/ 61 w 212"/>
                <a:gd name="T39" fmla="*/ 157 h 237"/>
                <a:gd name="T40" fmla="*/ 58 w 212"/>
                <a:gd name="T41" fmla="*/ 147 h 237"/>
                <a:gd name="T42" fmla="*/ 58 w 212"/>
                <a:gd name="T43" fmla="*/ 147 h 237"/>
                <a:gd name="T44" fmla="*/ 55 w 212"/>
                <a:gd name="T45" fmla="*/ 118 h 237"/>
                <a:gd name="T46" fmla="*/ 55 w 212"/>
                <a:gd name="T47" fmla="*/ 0 h 237"/>
                <a:gd name="T48" fmla="*/ 0 w 212"/>
                <a:gd name="T49" fmla="*/ 0 h 237"/>
                <a:gd name="T50" fmla="*/ 0 w 212"/>
                <a:gd name="T51" fmla="*/ 118 h 237"/>
                <a:gd name="T52" fmla="*/ 0 w 212"/>
                <a:gd name="T53" fmla="*/ 118 h 237"/>
                <a:gd name="T54" fmla="*/ 4 w 212"/>
                <a:gd name="T55" fmla="*/ 144 h 237"/>
                <a:gd name="T56" fmla="*/ 7 w 212"/>
                <a:gd name="T57" fmla="*/ 163 h 237"/>
                <a:gd name="T58" fmla="*/ 7 w 212"/>
                <a:gd name="T59" fmla="*/ 163 h 237"/>
                <a:gd name="T60" fmla="*/ 13 w 212"/>
                <a:gd name="T61" fmla="*/ 185 h 237"/>
                <a:gd name="T62" fmla="*/ 26 w 212"/>
                <a:gd name="T63" fmla="*/ 201 h 237"/>
                <a:gd name="T64" fmla="*/ 26 w 212"/>
                <a:gd name="T65" fmla="*/ 201 h 237"/>
                <a:gd name="T66" fmla="*/ 39 w 212"/>
                <a:gd name="T67" fmla="*/ 217 h 237"/>
                <a:gd name="T68" fmla="*/ 58 w 212"/>
                <a:gd name="T69" fmla="*/ 227 h 237"/>
                <a:gd name="T70" fmla="*/ 58 w 212"/>
                <a:gd name="T71" fmla="*/ 227 h 237"/>
                <a:gd name="T72" fmla="*/ 81 w 212"/>
                <a:gd name="T73" fmla="*/ 233 h 237"/>
                <a:gd name="T74" fmla="*/ 106 w 212"/>
                <a:gd name="T75" fmla="*/ 237 h 237"/>
                <a:gd name="T76" fmla="*/ 106 w 212"/>
                <a:gd name="T77" fmla="*/ 237 h 237"/>
                <a:gd name="T78" fmla="*/ 132 w 212"/>
                <a:gd name="T79" fmla="*/ 233 h 237"/>
                <a:gd name="T80" fmla="*/ 155 w 212"/>
                <a:gd name="T81" fmla="*/ 227 h 237"/>
                <a:gd name="T82" fmla="*/ 155 w 212"/>
                <a:gd name="T83" fmla="*/ 227 h 237"/>
                <a:gd name="T84" fmla="*/ 171 w 212"/>
                <a:gd name="T85" fmla="*/ 217 h 237"/>
                <a:gd name="T86" fmla="*/ 187 w 212"/>
                <a:gd name="T87" fmla="*/ 201 h 237"/>
                <a:gd name="T88" fmla="*/ 187 w 212"/>
                <a:gd name="T89" fmla="*/ 201 h 237"/>
                <a:gd name="T90" fmla="*/ 196 w 212"/>
                <a:gd name="T91" fmla="*/ 185 h 237"/>
                <a:gd name="T92" fmla="*/ 206 w 212"/>
                <a:gd name="T93" fmla="*/ 166 h 237"/>
                <a:gd name="T94" fmla="*/ 206 w 212"/>
                <a:gd name="T95" fmla="*/ 166 h 237"/>
                <a:gd name="T96" fmla="*/ 209 w 212"/>
                <a:gd name="T97" fmla="*/ 144 h 237"/>
                <a:gd name="T98" fmla="*/ 212 w 212"/>
                <a:gd name="T99" fmla="*/ 118 h 237"/>
                <a:gd name="T100" fmla="*/ 212 w 212"/>
                <a:gd name="T101" fmla="*/ 0 h 237"/>
                <a:gd name="T102" fmla="*/ 158 w 212"/>
                <a:gd name="T103" fmla="*/ 0 h 237"/>
                <a:gd name="T104" fmla="*/ 158 w 212"/>
                <a:gd name="T105" fmla="*/ 11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" h="237">
                  <a:moveTo>
                    <a:pt x="158" y="118"/>
                  </a:moveTo>
                  <a:lnTo>
                    <a:pt x="158" y="118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1" y="157"/>
                  </a:lnTo>
                  <a:lnTo>
                    <a:pt x="145" y="166"/>
                  </a:lnTo>
                  <a:lnTo>
                    <a:pt x="145" y="166"/>
                  </a:lnTo>
                  <a:lnTo>
                    <a:pt x="139" y="176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19" y="189"/>
                  </a:lnTo>
                  <a:lnTo>
                    <a:pt x="106" y="189"/>
                  </a:lnTo>
                  <a:lnTo>
                    <a:pt x="106" y="189"/>
                  </a:lnTo>
                  <a:lnTo>
                    <a:pt x="94" y="189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74" y="176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1" y="157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5" y="118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" y="14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13" y="185"/>
                  </a:lnTo>
                  <a:lnTo>
                    <a:pt x="26" y="201"/>
                  </a:lnTo>
                  <a:lnTo>
                    <a:pt x="26" y="201"/>
                  </a:lnTo>
                  <a:lnTo>
                    <a:pt x="39" y="217"/>
                  </a:lnTo>
                  <a:lnTo>
                    <a:pt x="58" y="227"/>
                  </a:lnTo>
                  <a:lnTo>
                    <a:pt x="58" y="227"/>
                  </a:lnTo>
                  <a:lnTo>
                    <a:pt x="81" y="233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32" y="233"/>
                  </a:lnTo>
                  <a:lnTo>
                    <a:pt x="155" y="227"/>
                  </a:lnTo>
                  <a:lnTo>
                    <a:pt x="155" y="227"/>
                  </a:lnTo>
                  <a:lnTo>
                    <a:pt x="171" y="217"/>
                  </a:lnTo>
                  <a:lnTo>
                    <a:pt x="187" y="201"/>
                  </a:lnTo>
                  <a:lnTo>
                    <a:pt x="187" y="201"/>
                  </a:lnTo>
                  <a:lnTo>
                    <a:pt x="196" y="185"/>
                  </a:lnTo>
                  <a:lnTo>
                    <a:pt x="206" y="166"/>
                  </a:lnTo>
                  <a:lnTo>
                    <a:pt x="206" y="166"/>
                  </a:lnTo>
                  <a:lnTo>
                    <a:pt x="209" y="144"/>
                  </a:lnTo>
                  <a:lnTo>
                    <a:pt x="212" y="118"/>
                  </a:lnTo>
                  <a:lnTo>
                    <a:pt x="212" y="0"/>
                  </a:lnTo>
                  <a:lnTo>
                    <a:pt x="158" y="0"/>
                  </a:lnTo>
                  <a:lnTo>
                    <a:pt x="158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3" name="Freeform 158">
              <a:extLst>
                <a:ext uri="{FF2B5EF4-FFF2-40B4-BE49-F238E27FC236}">
                  <a16:creationId xmlns:a16="http://schemas.microsoft.com/office/drawing/2014/main" id="{3D57BD22-527F-25D7-8284-6B1F27350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2890838"/>
              <a:ext cx="269875" cy="376238"/>
            </a:xfrm>
            <a:custGeom>
              <a:avLst/>
              <a:gdLst>
                <a:gd name="T0" fmla="*/ 55 w 170"/>
                <a:gd name="T1" fmla="*/ 0 h 237"/>
                <a:gd name="T2" fmla="*/ 0 w 170"/>
                <a:gd name="T3" fmla="*/ 0 h 237"/>
                <a:gd name="T4" fmla="*/ 0 w 170"/>
                <a:gd name="T5" fmla="*/ 237 h 237"/>
                <a:gd name="T6" fmla="*/ 170 w 170"/>
                <a:gd name="T7" fmla="*/ 237 h 237"/>
                <a:gd name="T8" fmla="*/ 170 w 170"/>
                <a:gd name="T9" fmla="*/ 189 h 237"/>
                <a:gd name="T10" fmla="*/ 55 w 170"/>
                <a:gd name="T11" fmla="*/ 189 h 237"/>
                <a:gd name="T12" fmla="*/ 55 w 170"/>
                <a:gd name="T1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37">
                  <a:moveTo>
                    <a:pt x="55" y="0"/>
                  </a:moveTo>
                  <a:lnTo>
                    <a:pt x="0" y="0"/>
                  </a:lnTo>
                  <a:lnTo>
                    <a:pt x="0" y="237"/>
                  </a:lnTo>
                  <a:lnTo>
                    <a:pt x="170" y="237"/>
                  </a:lnTo>
                  <a:lnTo>
                    <a:pt x="170" y="189"/>
                  </a:lnTo>
                  <a:lnTo>
                    <a:pt x="55" y="189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4" name="Freeform 159">
              <a:extLst>
                <a:ext uri="{FF2B5EF4-FFF2-40B4-BE49-F238E27FC236}">
                  <a16:creationId xmlns:a16="http://schemas.microsoft.com/office/drawing/2014/main" id="{52316F15-2813-6A50-292F-719BFF2F3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0" y="2890838"/>
              <a:ext cx="315913" cy="376238"/>
            </a:xfrm>
            <a:custGeom>
              <a:avLst/>
              <a:gdLst>
                <a:gd name="T0" fmla="*/ 199 w 199"/>
                <a:gd name="T1" fmla="*/ 0 h 237"/>
                <a:gd name="T2" fmla="*/ 0 w 199"/>
                <a:gd name="T3" fmla="*/ 0 h 237"/>
                <a:gd name="T4" fmla="*/ 0 w 199"/>
                <a:gd name="T5" fmla="*/ 48 h 237"/>
                <a:gd name="T6" fmla="*/ 71 w 199"/>
                <a:gd name="T7" fmla="*/ 48 h 237"/>
                <a:gd name="T8" fmla="*/ 71 w 199"/>
                <a:gd name="T9" fmla="*/ 237 h 237"/>
                <a:gd name="T10" fmla="*/ 125 w 199"/>
                <a:gd name="T11" fmla="*/ 237 h 237"/>
                <a:gd name="T12" fmla="*/ 125 w 199"/>
                <a:gd name="T13" fmla="*/ 48 h 237"/>
                <a:gd name="T14" fmla="*/ 199 w 199"/>
                <a:gd name="T15" fmla="*/ 48 h 237"/>
                <a:gd name="T16" fmla="*/ 199 w 199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37">
                  <a:moveTo>
                    <a:pt x="199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71" y="48"/>
                  </a:lnTo>
                  <a:lnTo>
                    <a:pt x="71" y="237"/>
                  </a:lnTo>
                  <a:lnTo>
                    <a:pt x="125" y="237"/>
                  </a:lnTo>
                  <a:lnTo>
                    <a:pt x="125" y="48"/>
                  </a:lnTo>
                  <a:lnTo>
                    <a:pt x="199" y="48"/>
                  </a:lnTo>
                  <a:lnTo>
                    <a:pt x="19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5" name="Freeform 160">
              <a:extLst>
                <a:ext uri="{FF2B5EF4-FFF2-40B4-BE49-F238E27FC236}">
                  <a16:creationId xmlns:a16="http://schemas.microsoft.com/office/drawing/2014/main" id="{56709F6D-C469-A478-CDA5-AEF8E1D20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0500" y="2890838"/>
              <a:ext cx="352425" cy="376238"/>
            </a:xfrm>
            <a:custGeom>
              <a:avLst/>
              <a:gdLst>
                <a:gd name="T0" fmla="*/ 87 w 222"/>
                <a:gd name="T1" fmla="*/ 0 h 237"/>
                <a:gd name="T2" fmla="*/ 0 w 222"/>
                <a:gd name="T3" fmla="*/ 237 h 237"/>
                <a:gd name="T4" fmla="*/ 55 w 222"/>
                <a:gd name="T5" fmla="*/ 237 h 237"/>
                <a:gd name="T6" fmla="*/ 74 w 222"/>
                <a:gd name="T7" fmla="*/ 182 h 237"/>
                <a:gd name="T8" fmla="*/ 148 w 222"/>
                <a:gd name="T9" fmla="*/ 182 h 237"/>
                <a:gd name="T10" fmla="*/ 167 w 222"/>
                <a:gd name="T11" fmla="*/ 237 h 237"/>
                <a:gd name="T12" fmla="*/ 222 w 222"/>
                <a:gd name="T13" fmla="*/ 237 h 237"/>
                <a:gd name="T14" fmla="*/ 135 w 222"/>
                <a:gd name="T15" fmla="*/ 0 h 237"/>
                <a:gd name="T16" fmla="*/ 87 w 222"/>
                <a:gd name="T17" fmla="*/ 0 h 237"/>
                <a:gd name="T18" fmla="*/ 83 w 222"/>
                <a:gd name="T19" fmla="*/ 144 h 237"/>
                <a:gd name="T20" fmla="*/ 112 w 222"/>
                <a:gd name="T21" fmla="*/ 60 h 237"/>
                <a:gd name="T22" fmla="*/ 138 w 222"/>
                <a:gd name="T23" fmla="*/ 144 h 237"/>
                <a:gd name="T24" fmla="*/ 83 w 222"/>
                <a:gd name="T25" fmla="*/ 14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7">
                  <a:moveTo>
                    <a:pt x="87" y="0"/>
                  </a:moveTo>
                  <a:lnTo>
                    <a:pt x="0" y="237"/>
                  </a:lnTo>
                  <a:lnTo>
                    <a:pt x="55" y="237"/>
                  </a:lnTo>
                  <a:lnTo>
                    <a:pt x="74" y="182"/>
                  </a:lnTo>
                  <a:lnTo>
                    <a:pt x="148" y="182"/>
                  </a:lnTo>
                  <a:lnTo>
                    <a:pt x="167" y="237"/>
                  </a:lnTo>
                  <a:lnTo>
                    <a:pt x="222" y="237"/>
                  </a:lnTo>
                  <a:lnTo>
                    <a:pt x="135" y="0"/>
                  </a:lnTo>
                  <a:lnTo>
                    <a:pt x="87" y="0"/>
                  </a:lnTo>
                  <a:close/>
                  <a:moveTo>
                    <a:pt x="83" y="144"/>
                  </a:moveTo>
                  <a:lnTo>
                    <a:pt x="112" y="60"/>
                  </a:lnTo>
                  <a:lnTo>
                    <a:pt x="138" y="144"/>
                  </a:lnTo>
                  <a:lnTo>
                    <a:pt x="83" y="1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6" name="Freeform 161">
              <a:extLst>
                <a:ext uri="{FF2B5EF4-FFF2-40B4-BE49-F238E27FC236}">
                  <a16:creationId xmlns:a16="http://schemas.microsoft.com/office/drawing/2014/main" id="{B844A90D-7816-B1FE-ECC0-B640F23B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2890838"/>
              <a:ext cx="327025" cy="376238"/>
            </a:xfrm>
            <a:custGeom>
              <a:avLst/>
              <a:gdLst>
                <a:gd name="T0" fmla="*/ 151 w 206"/>
                <a:gd name="T1" fmla="*/ 137 h 237"/>
                <a:gd name="T2" fmla="*/ 42 w 206"/>
                <a:gd name="T3" fmla="*/ 0 h 237"/>
                <a:gd name="T4" fmla="*/ 0 w 206"/>
                <a:gd name="T5" fmla="*/ 0 h 237"/>
                <a:gd name="T6" fmla="*/ 0 w 206"/>
                <a:gd name="T7" fmla="*/ 237 h 237"/>
                <a:gd name="T8" fmla="*/ 55 w 206"/>
                <a:gd name="T9" fmla="*/ 237 h 237"/>
                <a:gd name="T10" fmla="*/ 55 w 206"/>
                <a:gd name="T11" fmla="*/ 99 h 237"/>
                <a:gd name="T12" fmla="*/ 164 w 206"/>
                <a:gd name="T13" fmla="*/ 237 h 237"/>
                <a:gd name="T14" fmla="*/ 206 w 206"/>
                <a:gd name="T15" fmla="*/ 237 h 237"/>
                <a:gd name="T16" fmla="*/ 206 w 206"/>
                <a:gd name="T17" fmla="*/ 0 h 237"/>
                <a:gd name="T18" fmla="*/ 151 w 206"/>
                <a:gd name="T19" fmla="*/ 0 h 237"/>
                <a:gd name="T20" fmla="*/ 151 w 206"/>
                <a:gd name="T21" fmla="*/ 1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37">
                  <a:moveTo>
                    <a:pt x="151" y="137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55" y="237"/>
                  </a:lnTo>
                  <a:lnTo>
                    <a:pt x="55" y="99"/>
                  </a:lnTo>
                  <a:lnTo>
                    <a:pt x="164" y="237"/>
                  </a:lnTo>
                  <a:lnTo>
                    <a:pt x="206" y="237"/>
                  </a:lnTo>
                  <a:lnTo>
                    <a:pt x="206" y="0"/>
                  </a:lnTo>
                  <a:lnTo>
                    <a:pt x="151" y="0"/>
                  </a:lnTo>
                  <a:lnTo>
                    <a:pt x="151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7" name="Freeform 162">
              <a:extLst>
                <a:ext uri="{FF2B5EF4-FFF2-40B4-BE49-F238E27FC236}">
                  <a16:creationId xmlns:a16="http://schemas.microsoft.com/office/drawing/2014/main" id="{4DDD23AD-1331-6A7B-606C-71529AF82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675" y="2890838"/>
              <a:ext cx="315913" cy="376238"/>
            </a:xfrm>
            <a:custGeom>
              <a:avLst/>
              <a:gdLst>
                <a:gd name="T0" fmla="*/ 0 w 199"/>
                <a:gd name="T1" fmla="*/ 48 h 237"/>
                <a:gd name="T2" fmla="*/ 70 w 199"/>
                <a:gd name="T3" fmla="*/ 48 h 237"/>
                <a:gd name="T4" fmla="*/ 70 w 199"/>
                <a:gd name="T5" fmla="*/ 237 h 237"/>
                <a:gd name="T6" fmla="*/ 125 w 199"/>
                <a:gd name="T7" fmla="*/ 237 h 237"/>
                <a:gd name="T8" fmla="*/ 125 w 199"/>
                <a:gd name="T9" fmla="*/ 48 h 237"/>
                <a:gd name="T10" fmla="*/ 199 w 199"/>
                <a:gd name="T11" fmla="*/ 48 h 237"/>
                <a:gd name="T12" fmla="*/ 199 w 199"/>
                <a:gd name="T13" fmla="*/ 0 h 237"/>
                <a:gd name="T14" fmla="*/ 0 w 199"/>
                <a:gd name="T15" fmla="*/ 0 h 237"/>
                <a:gd name="T16" fmla="*/ 0 w 199"/>
                <a:gd name="T17" fmla="*/ 4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37">
                  <a:moveTo>
                    <a:pt x="0" y="48"/>
                  </a:moveTo>
                  <a:lnTo>
                    <a:pt x="70" y="48"/>
                  </a:lnTo>
                  <a:lnTo>
                    <a:pt x="70" y="237"/>
                  </a:lnTo>
                  <a:lnTo>
                    <a:pt x="125" y="237"/>
                  </a:lnTo>
                  <a:lnTo>
                    <a:pt x="125" y="48"/>
                  </a:lnTo>
                  <a:lnTo>
                    <a:pt x="199" y="48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  <p:sp>
          <p:nvSpPr>
            <p:cNvPr id="38" name="Freeform 163">
              <a:extLst>
                <a:ext uri="{FF2B5EF4-FFF2-40B4-BE49-F238E27FC236}">
                  <a16:creationId xmlns:a16="http://schemas.microsoft.com/office/drawing/2014/main" id="{8EEBC981-80A2-A81D-1227-48CB2E02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2884488"/>
              <a:ext cx="301625" cy="382588"/>
            </a:xfrm>
            <a:custGeom>
              <a:avLst/>
              <a:gdLst>
                <a:gd name="T0" fmla="*/ 171 w 190"/>
                <a:gd name="T1" fmla="*/ 122 h 241"/>
                <a:gd name="T2" fmla="*/ 148 w 190"/>
                <a:gd name="T3" fmla="*/ 109 h 241"/>
                <a:gd name="T4" fmla="*/ 116 w 190"/>
                <a:gd name="T5" fmla="*/ 96 h 241"/>
                <a:gd name="T6" fmla="*/ 93 w 190"/>
                <a:gd name="T7" fmla="*/ 93 h 241"/>
                <a:gd name="T8" fmla="*/ 77 w 190"/>
                <a:gd name="T9" fmla="*/ 87 h 241"/>
                <a:gd name="T10" fmla="*/ 71 w 190"/>
                <a:gd name="T11" fmla="*/ 80 h 241"/>
                <a:gd name="T12" fmla="*/ 68 w 190"/>
                <a:gd name="T13" fmla="*/ 68 h 241"/>
                <a:gd name="T14" fmla="*/ 68 w 190"/>
                <a:gd name="T15" fmla="*/ 61 h 241"/>
                <a:gd name="T16" fmla="*/ 84 w 190"/>
                <a:gd name="T17" fmla="*/ 52 h 241"/>
                <a:gd name="T18" fmla="*/ 97 w 190"/>
                <a:gd name="T19" fmla="*/ 48 h 241"/>
                <a:gd name="T20" fmla="*/ 116 w 190"/>
                <a:gd name="T21" fmla="*/ 52 h 241"/>
                <a:gd name="T22" fmla="*/ 138 w 190"/>
                <a:gd name="T23" fmla="*/ 58 h 241"/>
                <a:gd name="T24" fmla="*/ 151 w 190"/>
                <a:gd name="T25" fmla="*/ 68 h 241"/>
                <a:gd name="T26" fmla="*/ 183 w 190"/>
                <a:gd name="T27" fmla="*/ 26 h 241"/>
                <a:gd name="T28" fmla="*/ 164 w 190"/>
                <a:gd name="T29" fmla="*/ 16 h 241"/>
                <a:gd name="T30" fmla="*/ 145 w 190"/>
                <a:gd name="T31" fmla="*/ 10 h 241"/>
                <a:gd name="T32" fmla="*/ 122 w 190"/>
                <a:gd name="T33" fmla="*/ 4 h 241"/>
                <a:gd name="T34" fmla="*/ 97 w 190"/>
                <a:gd name="T35" fmla="*/ 0 h 241"/>
                <a:gd name="T36" fmla="*/ 81 w 190"/>
                <a:gd name="T37" fmla="*/ 4 h 241"/>
                <a:gd name="T38" fmla="*/ 65 w 190"/>
                <a:gd name="T39" fmla="*/ 7 h 241"/>
                <a:gd name="T40" fmla="*/ 36 w 190"/>
                <a:gd name="T41" fmla="*/ 20 h 241"/>
                <a:gd name="T42" fmla="*/ 26 w 190"/>
                <a:gd name="T43" fmla="*/ 32 h 241"/>
                <a:gd name="T44" fmla="*/ 16 w 190"/>
                <a:gd name="T45" fmla="*/ 45 h 241"/>
                <a:gd name="T46" fmla="*/ 10 w 190"/>
                <a:gd name="T47" fmla="*/ 77 h 241"/>
                <a:gd name="T48" fmla="*/ 10 w 190"/>
                <a:gd name="T49" fmla="*/ 90 h 241"/>
                <a:gd name="T50" fmla="*/ 13 w 190"/>
                <a:gd name="T51" fmla="*/ 100 h 241"/>
                <a:gd name="T52" fmla="*/ 26 w 190"/>
                <a:gd name="T53" fmla="*/ 119 h 241"/>
                <a:gd name="T54" fmla="*/ 36 w 190"/>
                <a:gd name="T55" fmla="*/ 125 h 241"/>
                <a:gd name="T56" fmla="*/ 45 w 190"/>
                <a:gd name="T57" fmla="*/ 132 h 241"/>
                <a:gd name="T58" fmla="*/ 74 w 190"/>
                <a:gd name="T59" fmla="*/ 145 h 241"/>
                <a:gd name="T60" fmla="*/ 97 w 190"/>
                <a:gd name="T61" fmla="*/ 151 h 241"/>
                <a:gd name="T62" fmla="*/ 116 w 190"/>
                <a:gd name="T63" fmla="*/ 157 h 241"/>
                <a:gd name="T64" fmla="*/ 126 w 190"/>
                <a:gd name="T65" fmla="*/ 164 h 241"/>
                <a:gd name="T66" fmla="*/ 132 w 190"/>
                <a:gd name="T67" fmla="*/ 177 h 241"/>
                <a:gd name="T68" fmla="*/ 129 w 190"/>
                <a:gd name="T69" fmla="*/ 183 h 241"/>
                <a:gd name="T70" fmla="*/ 116 w 190"/>
                <a:gd name="T71" fmla="*/ 193 h 241"/>
                <a:gd name="T72" fmla="*/ 103 w 190"/>
                <a:gd name="T73" fmla="*/ 193 h 241"/>
                <a:gd name="T74" fmla="*/ 74 w 190"/>
                <a:gd name="T75" fmla="*/ 189 h 241"/>
                <a:gd name="T76" fmla="*/ 52 w 190"/>
                <a:gd name="T77" fmla="*/ 180 h 241"/>
                <a:gd name="T78" fmla="*/ 32 w 190"/>
                <a:gd name="T79" fmla="*/ 170 h 241"/>
                <a:gd name="T80" fmla="*/ 0 w 190"/>
                <a:gd name="T81" fmla="*/ 212 h 241"/>
                <a:gd name="T82" fmla="*/ 23 w 190"/>
                <a:gd name="T83" fmla="*/ 225 h 241"/>
                <a:gd name="T84" fmla="*/ 49 w 190"/>
                <a:gd name="T85" fmla="*/ 234 h 241"/>
                <a:gd name="T86" fmla="*/ 74 w 190"/>
                <a:gd name="T87" fmla="*/ 241 h 241"/>
                <a:gd name="T88" fmla="*/ 100 w 190"/>
                <a:gd name="T89" fmla="*/ 241 h 241"/>
                <a:gd name="T90" fmla="*/ 119 w 190"/>
                <a:gd name="T91" fmla="*/ 241 h 241"/>
                <a:gd name="T92" fmla="*/ 135 w 190"/>
                <a:gd name="T93" fmla="*/ 237 h 241"/>
                <a:gd name="T94" fmla="*/ 164 w 190"/>
                <a:gd name="T95" fmla="*/ 225 h 241"/>
                <a:gd name="T96" fmla="*/ 174 w 190"/>
                <a:gd name="T97" fmla="*/ 215 h 241"/>
                <a:gd name="T98" fmla="*/ 183 w 190"/>
                <a:gd name="T99" fmla="*/ 202 h 241"/>
                <a:gd name="T100" fmla="*/ 190 w 190"/>
                <a:gd name="T101" fmla="*/ 170 h 241"/>
                <a:gd name="T102" fmla="*/ 190 w 190"/>
                <a:gd name="T103" fmla="*/ 154 h 241"/>
                <a:gd name="T104" fmla="*/ 183 w 190"/>
                <a:gd name="T105" fmla="*/ 141 h 241"/>
                <a:gd name="T106" fmla="*/ 171 w 190"/>
                <a:gd name="T107" fmla="*/ 1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241">
                  <a:moveTo>
                    <a:pt x="171" y="122"/>
                  </a:moveTo>
                  <a:lnTo>
                    <a:pt x="171" y="122"/>
                  </a:lnTo>
                  <a:lnTo>
                    <a:pt x="161" y="116"/>
                  </a:lnTo>
                  <a:lnTo>
                    <a:pt x="148" y="109"/>
                  </a:lnTo>
                  <a:lnTo>
                    <a:pt x="148" y="109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77" y="87"/>
                  </a:lnTo>
                  <a:lnTo>
                    <a:pt x="77" y="87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1"/>
                  </a:lnTo>
                  <a:lnTo>
                    <a:pt x="74" y="55"/>
                  </a:lnTo>
                  <a:lnTo>
                    <a:pt x="84" y="52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51" y="68"/>
                  </a:lnTo>
                  <a:lnTo>
                    <a:pt x="151" y="68"/>
                  </a:lnTo>
                  <a:lnTo>
                    <a:pt x="158" y="71"/>
                  </a:lnTo>
                  <a:lnTo>
                    <a:pt x="183" y="26"/>
                  </a:lnTo>
                  <a:lnTo>
                    <a:pt x="183" y="26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45" y="10"/>
                  </a:lnTo>
                  <a:lnTo>
                    <a:pt x="145" y="1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1" y="4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49" y="13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26" y="32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3" y="61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0" y="90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20" y="109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36" y="125"/>
                  </a:lnTo>
                  <a:lnTo>
                    <a:pt x="45" y="132"/>
                  </a:lnTo>
                  <a:lnTo>
                    <a:pt x="45" y="132"/>
                  </a:lnTo>
                  <a:lnTo>
                    <a:pt x="74" y="145"/>
                  </a:lnTo>
                  <a:lnTo>
                    <a:pt x="74" y="145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116" y="157"/>
                  </a:lnTo>
                  <a:lnTo>
                    <a:pt x="116" y="157"/>
                  </a:lnTo>
                  <a:lnTo>
                    <a:pt x="126" y="164"/>
                  </a:lnTo>
                  <a:lnTo>
                    <a:pt x="126" y="164"/>
                  </a:lnTo>
                  <a:lnTo>
                    <a:pt x="129" y="170"/>
                  </a:lnTo>
                  <a:lnTo>
                    <a:pt x="132" y="177"/>
                  </a:lnTo>
                  <a:lnTo>
                    <a:pt x="132" y="177"/>
                  </a:lnTo>
                  <a:lnTo>
                    <a:pt x="129" y="183"/>
                  </a:lnTo>
                  <a:lnTo>
                    <a:pt x="122" y="189"/>
                  </a:lnTo>
                  <a:lnTo>
                    <a:pt x="116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52" y="180"/>
                  </a:lnTo>
                  <a:lnTo>
                    <a:pt x="52" y="180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3" y="16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3" y="225"/>
                  </a:lnTo>
                  <a:lnTo>
                    <a:pt x="23" y="225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100" y="241"/>
                  </a:lnTo>
                  <a:lnTo>
                    <a:pt x="100" y="241"/>
                  </a:lnTo>
                  <a:lnTo>
                    <a:pt x="119" y="241"/>
                  </a:lnTo>
                  <a:lnTo>
                    <a:pt x="135" y="237"/>
                  </a:lnTo>
                  <a:lnTo>
                    <a:pt x="135" y="237"/>
                  </a:lnTo>
                  <a:lnTo>
                    <a:pt x="148" y="234"/>
                  </a:lnTo>
                  <a:lnTo>
                    <a:pt x="164" y="225"/>
                  </a:lnTo>
                  <a:lnTo>
                    <a:pt x="164" y="225"/>
                  </a:lnTo>
                  <a:lnTo>
                    <a:pt x="174" y="215"/>
                  </a:lnTo>
                  <a:lnTo>
                    <a:pt x="183" y="202"/>
                  </a:lnTo>
                  <a:lnTo>
                    <a:pt x="183" y="202"/>
                  </a:lnTo>
                  <a:lnTo>
                    <a:pt x="187" y="189"/>
                  </a:lnTo>
                  <a:lnTo>
                    <a:pt x="190" y="170"/>
                  </a:lnTo>
                  <a:lnTo>
                    <a:pt x="190" y="170"/>
                  </a:lnTo>
                  <a:lnTo>
                    <a:pt x="190" y="154"/>
                  </a:lnTo>
                  <a:lnTo>
                    <a:pt x="183" y="141"/>
                  </a:lnTo>
                  <a:lnTo>
                    <a:pt x="183" y="141"/>
                  </a:lnTo>
                  <a:lnTo>
                    <a:pt x="177" y="132"/>
                  </a:lnTo>
                  <a:lnTo>
                    <a:pt x="171" y="122"/>
                  </a:lnTo>
                  <a:lnTo>
                    <a:pt x="171" y="1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Montserrat" panose="02000505000000020004" pitchFamily="2" charset="0"/>
              </a:endParaRPr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BC6807BE-91E2-08C3-16A0-B4CD3EC85BD6}"/>
              </a:ext>
            </a:extLst>
          </p:cNvPr>
          <p:cNvSpPr/>
          <p:nvPr/>
        </p:nvSpPr>
        <p:spPr>
          <a:xfrm>
            <a:off x="11382375" y="4900742"/>
            <a:ext cx="293688" cy="195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397EC4E-C875-7AE0-FADF-78D52EC553D2}"/>
              </a:ext>
            </a:extLst>
          </p:cNvPr>
          <p:cNvSpPr/>
          <p:nvPr/>
        </p:nvSpPr>
        <p:spPr>
          <a:xfrm>
            <a:off x="11276496" y="1484214"/>
            <a:ext cx="293688" cy="195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13D3B3-6462-803A-3004-79690679D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8508" r="7587" b="8247"/>
          <a:stretch/>
        </p:blipFill>
        <p:spPr bwMode="auto">
          <a:xfrm rot="217984">
            <a:off x="2533395" y="148544"/>
            <a:ext cx="9405911" cy="630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8B87D13-BB49-058F-F0F1-F04F5DEC1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Happy to help hacking your SALES.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689B89-0826-09B7-A9F2-6E0A04097055}"/>
              </a:ext>
            </a:extLst>
          </p:cNvPr>
          <p:cNvSpPr txBox="1"/>
          <p:nvPr/>
        </p:nvSpPr>
        <p:spPr>
          <a:xfrm>
            <a:off x="515939" y="3013501"/>
            <a:ext cx="3878261" cy="903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de-DE" dirty="0">
                <a:latin typeface="Montserrat SemiBold" panose="00000700000000000000" pitchFamily="2" charset="0"/>
              </a:rPr>
              <a:t>LORENZ FROMME</a:t>
            </a:r>
          </a:p>
          <a:p>
            <a:pPr algn="l">
              <a:lnSpc>
                <a:spcPts val="2400"/>
              </a:lnSpc>
            </a:pPr>
            <a:r>
              <a:rPr lang="de-DE" dirty="0">
                <a:latin typeface="Montserrat Light" panose="00000400000000000000" pitchFamily="2" charset="0"/>
              </a:rPr>
              <a:t>lorenz.fromme@rainhackers.com</a:t>
            </a:r>
          </a:p>
          <a:p>
            <a:pPr algn="l">
              <a:lnSpc>
                <a:spcPts val="2400"/>
              </a:lnSpc>
            </a:pPr>
            <a:r>
              <a:rPr lang="de-DE" dirty="0">
                <a:latin typeface="Montserrat Light" panose="00000400000000000000" pitchFamily="2" charset="0"/>
              </a:rPr>
              <a:t>+49 151 14648468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9CC32D-C72F-AA4D-83E9-55790625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03" y="1309162"/>
            <a:ext cx="4906341" cy="55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3791"/>
      </p:ext>
    </p:extLst>
  </p:cSld>
  <p:clrMapOvr>
    <a:masterClrMapping/>
  </p:clrMapOvr>
</p:sld>
</file>

<file path=ppt/theme/theme1.xml><?xml version="1.0" encoding="utf-8"?>
<a:theme xmlns:a="http://schemas.openxmlformats.org/drawingml/2006/main" name="Rainhackers Master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ainhackers Fonts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>
            <a:latin typeface="Montserrat Light" panose="000004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6F6E67ACE58DC43B3828F3B8CD57D6E" ma:contentTypeVersion="11" ma:contentTypeDescription="Ein neues Dokument erstellen." ma:contentTypeScope="" ma:versionID="2a2f9cd03098013ab553f7ff3e1e52a4">
  <xsd:schema xmlns:xsd="http://www.w3.org/2001/XMLSchema" xmlns:xs="http://www.w3.org/2001/XMLSchema" xmlns:p="http://schemas.microsoft.com/office/2006/metadata/properties" xmlns:ns2="f06e98d7-135c-4f43-a8ba-350e75344243" xmlns:ns3="fcb962c2-e753-4cf2-8f6e-f2a09cb78120" targetNamespace="http://schemas.microsoft.com/office/2006/metadata/properties" ma:root="true" ma:fieldsID="7fc18b979b281ad7d0eed07181cea2ce" ns2:_="" ns3:_="">
    <xsd:import namespace="f06e98d7-135c-4f43-a8ba-350e75344243"/>
    <xsd:import namespace="fcb962c2-e753-4cf2-8f6e-f2a09cb781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e98d7-135c-4f43-a8ba-350e753442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1c8c626f-252e-4879-8d9f-5fe7a5bad7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962c2-e753-4cf2-8f6e-f2a09cb7812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b86627c-a9df-444c-b81e-ec72b4518daf}" ma:internalName="TaxCatchAll" ma:showField="CatchAllData" ma:web="fcb962c2-e753-4cf2-8f6e-f2a09cb781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b962c2-e753-4cf2-8f6e-f2a09cb78120" xsi:nil="true"/>
    <lcf76f155ced4ddcb4097134ff3c332f xmlns="f06e98d7-135c-4f43-a8ba-350e7534424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FD5B141-5198-4657-95FA-C7979A5308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E41B9-F7B7-4740-A2B3-08E860479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e98d7-135c-4f43-a8ba-350e75344243"/>
    <ds:schemaRef ds:uri="fcb962c2-e753-4cf2-8f6e-f2a09cb781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4E479E-5CAD-4B7E-940F-EA32807C61D7}">
  <ds:schemaRefs>
    <ds:schemaRef ds:uri="bb003022-08c7-46b8-ad4d-749ea951c1a1"/>
    <ds:schemaRef ds:uri="http://schemas.microsoft.com/office/2006/documentManagement/types"/>
    <ds:schemaRef ds:uri="http://purl.org/dc/dcmitype/"/>
    <ds:schemaRef ds:uri="e2b8ab26-f143-4e81-9878-34d54bbc7e7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fcb962c2-e753-4cf2-8f6e-f2a09cb78120"/>
    <ds:schemaRef ds:uri="f06e98d7-135c-4f43-a8ba-350e7534424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Breitbild</PresentationFormat>
  <Paragraphs>97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Montserrat SemiBold</vt:lpstr>
      <vt:lpstr>Montserrat</vt:lpstr>
      <vt:lpstr>Arial</vt:lpstr>
      <vt:lpstr>Montserrat ExtraBold</vt:lpstr>
      <vt:lpstr>Montserrat Light</vt:lpstr>
      <vt:lpstr>Symbol</vt:lpstr>
      <vt:lpstr>Rainhackers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 Wiechmann</dc:creator>
  <cp:lastModifiedBy>Felix Wimmer</cp:lastModifiedBy>
  <cp:revision>10</cp:revision>
  <dcterms:created xsi:type="dcterms:W3CDTF">2022-11-02T07:16:19Z</dcterms:created>
  <dcterms:modified xsi:type="dcterms:W3CDTF">2023-04-13T17:02:33Z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0x010100A6F6E67ACE58DC43B3828F3B8CD57D6E</vt:lpwstr>
  </property>
  <property fmtid="{D5CDD505-2E9C-101B-9397-08002B2CF9AE}" pid="3" name="MediaServiceImageTags">
    <vt:lpwstr/>
  </property>
</Properties>
</file>